
<file path=[Content_Types].xml><?xml version="1.0" encoding="utf-8"?>
<Types xmlns="http://schemas.openxmlformats.org/package/2006/content-types">
  <Default ContentType="image/gif" Extension="gif"/>
  <Default ContentType="image/jpeg" Extension="jpeg"/>
  <Default ContentType="image/jpeg" Extension="jpg"/>
  <Default ContentType="video/mp4" Extension="mp4"/>
  <Default ContentType="image/png" Extension="png"/>
  <Default ContentType="application/vnd.openxmlformats-package.relationships+xml" Extension="rels"/>
  <Default ContentType="image/tiff" Extension="tiff"/>
  <Default ContentType="application/xml" Extension="xml"/>
  <Override ContentType="application/vnd.openxmlformats-officedocument.presentationml.presentation.main+xml" PartName="/ppt/presentation.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slide+xml" PartName="/ppt/slides/slide41.xml"/>
  <Override ContentType="application/vnd.openxmlformats-officedocument.presentationml.slide+xml" PartName="/ppt/slides/slide42.xml"/>
  <Override ContentType="application/vnd.openxmlformats-officedocument.presentationml.slide+xml" PartName="/ppt/slides/slide43.xml"/>
  <Override ContentType="application/vnd.openxmlformats-officedocument.presentationml.slide+xml" PartName="/ppt/slides/slide44.xml"/>
  <Override ContentType="application/vnd.openxmlformats-officedocument.presentationml.slide+xml" PartName="/ppt/slides/slide45.xml"/>
  <Override ContentType="application/vnd.openxmlformats-officedocument.presentationml.slide+xml" PartName="/ppt/slides/slide46.xml"/>
  <Override ContentType="application/vnd.openxmlformats-officedocument.presentationml.slide+xml" PartName="/ppt/slides/slide47.xml"/>
  <Override ContentType="application/vnd.openxmlformats-officedocument.presentationml.slide+xml" PartName="/ppt/slides/slide48.xml"/>
  <Override ContentType="application/vnd.openxmlformats-officedocument.presentationml.slide+xml" PartName="/ppt/slides/slide49.xml"/>
  <Override ContentType="application/vnd.openxmlformats-officedocument.presentationml.slide+xml" PartName="/ppt/slides/slide50.xml"/>
  <Override ContentType="application/vnd.openxmlformats-officedocument.presentationml.notesMaster+xml" PartName="/ppt/notesMasters/notesMaster1.xml"/>
  <Override ContentType="application/vnd.openxmlformats-officedocument.presentationml.presProps+xml" PartName="/ppt/presProps.xml"/>
  <Override ContentType="application/vnd.openxmlformats-officedocument.presentationml.viewProps+xml" PartName="/ppt/viewProps.xml"/>
  <Override ContentType="application/vnd.openxmlformats-officedocument.theme+xml" PartName="/ppt/theme/theme1.xml"/>
  <Override ContentType="application/vnd.openxmlformats-officedocument.presentationml.tableStyles+xml" PartName="/ppt/tableStyle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theme+xml" PartName="/ppt/theme/theme2.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package.core-properties+xml" PartName="/docProps/core.xml"/>
  <Override ContentType="application/vnd.openxmlformats-officedocument.extended-properties+xml" PartName="/docProps/app.xml"/>
  <Override ContentType="application/vnd.openxmlformats-officedocument.custom-properties+xml" PartName="/docProps/custom.xml"/>
</Types>
</file>

<file path=_rels/.rels><?xml version="1.0" encoding="UTF-8" standalone="yes" ?><Relationships xmlns="http://schemas.openxmlformats.org/package/2006/relationships"><Relationship Id="rId3" Target="docProps/core.xml" Type="http://schemas.openxmlformats.org/package/2006/relationships/metadata/core-properties"/><Relationship Id="rId2" Target="docProps/thumbnail.jpeg" Type="http://schemas.openxmlformats.org/package/2006/relationships/metadata/thumbnail"/><Relationship Id="rId1" Target="ppt/presentation.xml" Type="http://schemas.openxmlformats.org/officeDocument/2006/relationships/officeDocument"/><Relationship Id="rId4" Target="docProps/app.xml" Type="http://schemas.openxmlformats.org/officeDocument/2006/relationships/extended-properties"/><Relationship Id="rId5" Target="docProps/custom.xml" Type="http://schemas.openxmlformats.org/officeDocument/2006/relationships/custom-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2"/>
  </p:notesMasterIdLst>
  <p:sldIdLst>
    <p:sldId id="256" r:id="rId2"/>
    <p:sldId id="257" r:id="rId3"/>
    <p:sldId id="258" r:id="rId4"/>
    <p:sldId id="259" r:id="rId5"/>
    <p:sldId id="260" r:id="rId6"/>
    <p:sldId id="262" r:id="rId7"/>
    <p:sldId id="263" r:id="rId8"/>
    <p:sldId id="261" r:id="rId9"/>
    <p:sldId id="264" r:id="rId10"/>
    <p:sldId id="265" r:id="rId11"/>
    <p:sldId id="266" r:id="rId12"/>
    <p:sldId id="269" r:id="rId13"/>
    <p:sldId id="270" r:id="rId14"/>
    <p:sldId id="271" r:id="rId15"/>
    <p:sldId id="267" r:id="rId16"/>
    <p:sldId id="284" r:id="rId17"/>
    <p:sldId id="268" r:id="rId18"/>
    <p:sldId id="272" r:id="rId19"/>
    <p:sldId id="285" r:id="rId20"/>
    <p:sldId id="286" r:id="rId21"/>
    <p:sldId id="287" r:id="rId22"/>
    <p:sldId id="288" r:id="rId23"/>
    <p:sldId id="289" r:id="rId24"/>
    <p:sldId id="290" r:id="rId25"/>
    <p:sldId id="301" r:id="rId26"/>
    <p:sldId id="291" r:id="rId27"/>
    <p:sldId id="292" r:id="rId28"/>
    <p:sldId id="293" r:id="rId29"/>
    <p:sldId id="294" r:id="rId30"/>
    <p:sldId id="295" r:id="rId31"/>
    <p:sldId id="296" r:id="rId32"/>
    <p:sldId id="302" r:id="rId33"/>
    <p:sldId id="297" r:id="rId34"/>
    <p:sldId id="318" r:id="rId35"/>
    <p:sldId id="298" r:id="rId36"/>
    <p:sldId id="299" r:id="rId37"/>
    <p:sldId id="300" r:id="rId38"/>
    <p:sldId id="303" r:id="rId39"/>
    <p:sldId id="304" r:id="rId40"/>
    <p:sldId id="305" r:id="rId41"/>
    <p:sldId id="306" r:id="rId42"/>
    <p:sldId id="307" r:id="rId43"/>
    <p:sldId id="308" r:id="rId44"/>
    <p:sldId id="310" r:id="rId45"/>
    <p:sldId id="311" r:id="rId46"/>
    <p:sldId id="319" r:id="rId47"/>
    <p:sldId id="312" r:id="rId48"/>
    <p:sldId id="313" r:id="rId49"/>
    <p:sldId id="315" r:id="rId50"/>
    <p:sldId id="317" r:id="rId51"/>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9C59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483"/>
    <p:restoredTop sz="94640"/>
  </p:normalViewPr>
  <p:slideViewPr>
    <p:cSldViewPr snapToGrid="0" snapToObjects="1">
      <p:cViewPr>
        <p:scale>
          <a:sx n="118" d="100"/>
          <a:sy n="118" d="100"/>
        </p:scale>
        <p:origin x="544" y="1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823267A-C5D1-0945-A86D-07156305EBCF}" type="datetimeFigureOut">
              <a:rPr lang="ru-RU" smtClean="0"/>
              <a:t>09.09.19</a:t>
            </a:fld>
            <a:endParaRPr lang="ru-R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R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ru-R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5527760-CFD3-B744-A43C-0BC999A9B08A}" type="slidenum">
              <a:rPr lang="ru-RU" smtClean="0"/>
              <a:t>‹#›</a:t>
            </a:fld>
            <a:endParaRPr lang="ru-RU"/>
          </a:p>
        </p:txBody>
      </p:sp>
    </p:spTree>
    <p:extLst>
      <p:ext uri="{BB962C8B-B14F-4D97-AF65-F5344CB8AC3E}">
        <p14:creationId xmlns:p14="http://schemas.microsoft.com/office/powerpoint/2010/main" val="14091997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ru-RU" dirty="0"/>
          </a:p>
        </p:txBody>
      </p:sp>
      <p:sp>
        <p:nvSpPr>
          <p:cNvPr id="4" name="Slide Number Placeholder 3"/>
          <p:cNvSpPr>
            <a:spLocks noGrp="1"/>
          </p:cNvSpPr>
          <p:nvPr>
            <p:ph type="sldNum" sz="quarter" idx="5"/>
          </p:nvPr>
        </p:nvSpPr>
        <p:spPr/>
        <p:txBody>
          <a:bodyPr/>
          <a:lstStyle/>
          <a:p>
            <a:fld id="{A5527760-CFD3-B744-A43C-0BC999A9B08A}" type="slidenum">
              <a:rPr lang="ru-RU" smtClean="0"/>
              <a:t>48</a:t>
            </a:fld>
            <a:endParaRPr lang="ru-RU"/>
          </a:p>
        </p:txBody>
      </p:sp>
    </p:spTree>
    <p:extLst>
      <p:ext uri="{BB962C8B-B14F-4D97-AF65-F5344CB8AC3E}">
        <p14:creationId xmlns:p14="http://schemas.microsoft.com/office/powerpoint/2010/main" val="8963723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ru-RU" dirty="0"/>
          </a:p>
        </p:txBody>
      </p:sp>
      <p:sp>
        <p:nvSpPr>
          <p:cNvPr id="4" name="Slide Number Placeholder 3"/>
          <p:cNvSpPr>
            <a:spLocks noGrp="1"/>
          </p:cNvSpPr>
          <p:nvPr>
            <p:ph type="sldNum" sz="quarter" idx="5"/>
          </p:nvPr>
        </p:nvSpPr>
        <p:spPr/>
        <p:txBody>
          <a:bodyPr/>
          <a:lstStyle/>
          <a:p>
            <a:fld id="{A5527760-CFD3-B744-A43C-0BC999A9B08A}" type="slidenum">
              <a:rPr lang="ru-RU" smtClean="0"/>
              <a:t>50</a:t>
            </a:fld>
            <a:endParaRPr lang="ru-RU"/>
          </a:p>
        </p:txBody>
      </p:sp>
    </p:spTree>
    <p:extLst>
      <p:ext uri="{BB962C8B-B14F-4D97-AF65-F5344CB8AC3E}">
        <p14:creationId xmlns:p14="http://schemas.microsoft.com/office/powerpoint/2010/main" val="29373781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25BC6-7D8C-9E43-8F4C-072CC35E7A0C}"/>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ru-RU"/>
          </a:p>
        </p:txBody>
      </p:sp>
      <p:sp>
        <p:nvSpPr>
          <p:cNvPr id="3" name="Subtitle 2">
            <a:extLst>
              <a:ext uri="{FF2B5EF4-FFF2-40B4-BE49-F238E27FC236}">
                <a16:creationId xmlns:a16="http://schemas.microsoft.com/office/drawing/2014/main" id="{62EB6DFD-62EB-0F4F-AC26-6379555D687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ru-RU"/>
          </a:p>
        </p:txBody>
      </p:sp>
      <p:sp>
        <p:nvSpPr>
          <p:cNvPr id="4" name="Date Placeholder 3">
            <a:extLst>
              <a:ext uri="{FF2B5EF4-FFF2-40B4-BE49-F238E27FC236}">
                <a16:creationId xmlns:a16="http://schemas.microsoft.com/office/drawing/2014/main" id="{6520F77D-A731-D94A-8061-EB361BA23AA4}"/>
              </a:ext>
            </a:extLst>
          </p:cNvPr>
          <p:cNvSpPr>
            <a:spLocks noGrp="1"/>
          </p:cNvSpPr>
          <p:nvPr>
            <p:ph type="dt" sz="half" idx="10"/>
          </p:nvPr>
        </p:nvSpPr>
        <p:spPr/>
        <p:txBody>
          <a:bodyPr/>
          <a:lstStyle/>
          <a:p>
            <a:fld id="{2B8FF123-D610-484D-90D4-BD6BF091194F}" type="datetimeFigureOut">
              <a:rPr lang="ru-RU" smtClean="0"/>
              <a:t>06.09.19</a:t>
            </a:fld>
            <a:endParaRPr lang="ru-RU"/>
          </a:p>
        </p:txBody>
      </p:sp>
      <p:sp>
        <p:nvSpPr>
          <p:cNvPr id="5" name="Footer Placeholder 4">
            <a:extLst>
              <a:ext uri="{FF2B5EF4-FFF2-40B4-BE49-F238E27FC236}">
                <a16:creationId xmlns:a16="http://schemas.microsoft.com/office/drawing/2014/main" id="{7C3E0CC3-C13F-1745-AEDC-7DCC996FD902}"/>
              </a:ext>
            </a:extLst>
          </p:cNvPr>
          <p:cNvSpPr>
            <a:spLocks noGrp="1"/>
          </p:cNvSpPr>
          <p:nvPr>
            <p:ph type="ftr" sz="quarter" idx="11"/>
          </p:nvPr>
        </p:nvSpPr>
        <p:spPr/>
        <p:txBody>
          <a:bodyPr/>
          <a:lstStyle/>
          <a:p>
            <a:endParaRPr lang="ru-RU"/>
          </a:p>
        </p:txBody>
      </p:sp>
      <p:sp>
        <p:nvSpPr>
          <p:cNvPr id="6" name="Slide Number Placeholder 5">
            <a:extLst>
              <a:ext uri="{FF2B5EF4-FFF2-40B4-BE49-F238E27FC236}">
                <a16:creationId xmlns:a16="http://schemas.microsoft.com/office/drawing/2014/main" id="{6BE9C888-7A63-3748-91DB-D95DBCFFA83D}"/>
              </a:ext>
            </a:extLst>
          </p:cNvPr>
          <p:cNvSpPr>
            <a:spLocks noGrp="1"/>
          </p:cNvSpPr>
          <p:nvPr>
            <p:ph type="sldNum" sz="quarter" idx="12"/>
          </p:nvPr>
        </p:nvSpPr>
        <p:spPr/>
        <p:txBody>
          <a:bodyPr/>
          <a:lstStyle/>
          <a:p>
            <a:fld id="{742D09BE-5A47-9C40-9FC2-F5DACF4E2311}" type="slidenum">
              <a:rPr lang="ru-RU" smtClean="0"/>
              <a:t>‹#›</a:t>
            </a:fld>
            <a:endParaRPr lang="ru-RU"/>
          </a:p>
        </p:txBody>
      </p:sp>
    </p:spTree>
    <p:extLst>
      <p:ext uri="{BB962C8B-B14F-4D97-AF65-F5344CB8AC3E}">
        <p14:creationId xmlns:p14="http://schemas.microsoft.com/office/powerpoint/2010/main" val="40683219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37BEC9-58F7-9146-83DB-AF211D03C69E}"/>
              </a:ext>
            </a:extLst>
          </p:cNvPr>
          <p:cNvSpPr>
            <a:spLocks noGrp="1"/>
          </p:cNvSpPr>
          <p:nvPr>
            <p:ph type="title"/>
          </p:nvPr>
        </p:nvSpPr>
        <p:spPr/>
        <p:txBody>
          <a:bodyPr/>
          <a:lstStyle/>
          <a:p>
            <a:r>
              <a:rPr lang="en-GB"/>
              <a:t>Click to edit Master title style</a:t>
            </a:r>
            <a:endParaRPr lang="ru-RU"/>
          </a:p>
        </p:txBody>
      </p:sp>
      <p:sp>
        <p:nvSpPr>
          <p:cNvPr id="3" name="Vertical Text Placeholder 2">
            <a:extLst>
              <a:ext uri="{FF2B5EF4-FFF2-40B4-BE49-F238E27FC236}">
                <a16:creationId xmlns:a16="http://schemas.microsoft.com/office/drawing/2014/main" id="{6FDD1E51-0358-DF46-8F20-8E0C44F7C255}"/>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ru-RU"/>
          </a:p>
        </p:txBody>
      </p:sp>
      <p:sp>
        <p:nvSpPr>
          <p:cNvPr id="4" name="Date Placeholder 3">
            <a:extLst>
              <a:ext uri="{FF2B5EF4-FFF2-40B4-BE49-F238E27FC236}">
                <a16:creationId xmlns:a16="http://schemas.microsoft.com/office/drawing/2014/main" id="{04868FCB-1629-A248-934F-D90BB7D8C7B2}"/>
              </a:ext>
            </a:extLst>
          </p:cNvPr>
          <p:cNvSpPr>
            <a:spLocks noGrp="1"/>
          </p:cNvSpPr>
          <p:nvPr>
            <p:ph type="dt" sz="half" idx="10"/>
          </p:nvPr>
        </p:nvSpPr>
        <p:spPr/>
        <p:txBody>
          <a:bodyPr/>
          <a:lstStyle/>
          <a:p>
            <a:fld id="{2B8FF123-D610-484D-90D4-BD6BF091194F}" type="datetimeFigureOut">
              <a:rPr lang="ru-RU" smtClean="0"/>
              <a:t>06.09.19</a:t>
            </a:fld>
            <a:endParaRPr lang="ru-RU"/>
          </a:p>
        </p:txBody>
      </p:sp>
      <p:sp>
        <p:nvSpPr>
          <p:cNvPr id="5" name="Footer Placeholder 4">
            <a:extLst>
              <a:ext uri="{FF2B5EF4-FFF2-40B4-BE49-F238E27FC236}">
                <a16:creationId xmlns:a16="http://schemas.microsoft.com/office/drawing/2014/main" id="{3544F67D-D482-C645-87DC-40E9426E437C}"/>
              </a:ext>
            </a:extLst>
          </p:cNvPr>
          <p:cNvSpPr>
            <a:spLocks noGrp="1"/>
          </p:cNvSpPr>
          <p:nvPr>
            <p:ph type="ftr" sz="quarter" idx="11"/>
          </p:nvPr>
        </p:nvSpPr>
        <p:spPr/>
        <p:txBody>
          <a:bodyPr/>
          <a:lstStyle/>
          <a:p>
            <a:endParaRPr lang="ru-RU"/>
          </a:p>
        </p:txBody>
      </p:sp>
      <p:sp>
        <p:nvSpPr>
          <p:cNvPr id="6" name="Slide Number Placeholder 5">
            <a:extLst>
              <a:ext uri="{FF2B5EF4-FFF2-40B4-BE49-F238E27FC236}">
                <a16:creationId xmlns:a16="http://schemas.microsoft.com/office/drawing/2014/main" id="{4D3FE8EE-EB0D-7444-80BC-87AB1F29CAC4}"/>
              </a:ext>
            </a:extLst>
          </p:cNvPr>
          <p:cNvSpPr>
            <a:spLocks noGrp="1"/>
          </p:cNvSpPr>
          <p:nvPr>
            <p:ph type="sldNum" sz="quarter" idx="12"/>
          </p:nvPr>
        </p:nvSpPr>
        <p:spPr/>
        <p:txBody>
          <a:bodyPr/>
          <a:lstStyle/>
          <a:p>
            <a:fld id="{742D09BE-5A47-9C40-9FC2-F5DACF4E2311}" type="slidenum">
              <a:rPr lang="ru-RU" smtClean="0"/>
              <a:t>‹#›</a:t>
            </a:fld>
            <a:endParaRPr lang="ru-RU"/>
          </a:p>
        </p:txBody>
      </p:sp>
    </p:spTree>
    <p:extLst>
      <p:ext uri="{BB962C8B-B14F-4D97-AF65-F5344CB8AC3E}">
        <p14:creationId xmlns:p14="http://schemas.microsoft.com/office/powerpoint/2010/main" val="14000829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AEF209-4D19-D14D-9D23-9DB359F7D3C7}"/>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ru-RU"/>
          </a:p>
        </p:txBody>
      </p:sp>
      <p:sp>
        <p:nvSpPr>
          <p:cNvPr id="3" name="Vertical Text Placeholder 2">
            <a:extLst>
              <a:ext uri="{FF2B5EF4-FFF2-40B4-BE49-F238E27FC236}">
                <a16:creationId xmlns:a16="http://schemas.microsoft.com/office/drawing/2014/main" id="{EBB636C3-1651-AD40-A041-F35C9C8BECB0}"/>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ru-RU"/>
          </a:p>
        </p:txBody>
      </p:sp>
      <p:sp>
        <p:nvSpPr>
          <p:cNvPr id="4" name="Date Placeholder 3">
            <a:extLst>
              <a:ext uri="{FF2B5EF4-FFF2-40B4-BE49-F238E27FC236}">
                <a16:creationId xmlns:a16="http://schemas.microsoft.com/office/drawing/2014/main" id="{D00C2A6E-2E1C-724F-897B-3DC525ADF246}"/>
              </a:ext>
            </a:extLst>
          </p:cNvPr>
          <p:cNvSpPr>
            <a:spLocks noGrp="1"/>
          </p:cNvSpPr>
          <p:nvPr>
            <p:ph type="dt" sz="half" idx="10"/>
          </p:nvPr>
        </p:nvSpPr>
        <p:spPr/>
        <p:txBody>
          <a:bodyPr/>
          <a:lstStyle/>
          <a:p>
            <a:fld id="{2B8FF123-D610-484D-90D4-BD6BF091194F}" type="datetimeFigureOut">
              <a:rPr lang="ru-RU" smtClean="0"/>
              <a:t>06.09.19</a:t>
            </a:fld>
            <a:endParaRPr lang="ru-RU"/>
          </a:p>
        </p:txBody>
      </p:sp>
      <p:sp>
        <p:nvSpPr>
          <p:cNvPr id="5" name="Footer Placeholder 4">
            <a:extLst>
              <a:ext uri="{FF2B5EF4-FFF2-40B4-BE49-F238E27FC236}">
                <a16:creationId xmlns:a16="http://schemas.microsoft.com/office/drawing/2014/main" id="{4A20C12C-09B7-9649-875D-488CB32B8AF8}"/>
              </a:ext>
            </a:extLst>
          </p:cNvPr>
          <p:cNvSpPr>
            <a:spLocks noGrp="1"/>
          </p:cNvSpPr>
          <p:nvPr>
            <p:ph type="ftr" sz="quarter" idx="11"/>
          </p:nvPr>
        </p:nvSpPr>
        <p:spPr/>
        <p:txBody>
          <a:bodyPr/>
          <a:lstStyle/>
          <a:p>
            <a:endParaRPr lang="ru-RU"/>
          </a:p>
        </p:txBody>
      </p:sp>
      <p:sp>
        <p:nvSpPr>
          <p:cNvPr id="6" name="Slide Number Placeholder 5">
            <a:extLst>
              <a:ext uri="{FF2B5EF4-FFF2-40B4-BE49-F238E27FC236}">
                <a16:creationId xmlns:a16="http://schemas.microsoft.com/office/drawing/2014/main" id="{F8BC4FDF-D62D-B746-ADAB-60FD5FA70903}"/>
              </a:ext>
            </a:extLst>
          </p:cNvPr>
          <p:cNvSpPr>
            <a:spLocks noGrp="1"/>
          </p:cNvSpPr>
          <p:nvPr>
            <p:ph type="sldNum" sz="quarter" idx="12"/>
          </p:nvPr>
        </p:nvSpPr>
        <p:spPr/>
        <p:txBody>
          <a:bodyPr/>
          <a:lstStyle/>
          <a:p>
            <a:fld id="{742D09BE-5A47-9C40-9FC2-F5DACF4E2311}" type="slidenum">
              <a:rPr lang="ru-RU" smtClean="0"/>
              <a:t>‹#›</a:t>
            </a:fld>
            <a:endParaRPr lang="ru-RU"/>
          </a:p>
        </p:txBody>
      </p:sp>
    </p:spTree>
    <p:extLst>
      <p:ext uri="{BB962C8B-B14F-4D97-AF65-F5344CB8AC3E}">
        <p14:creationId xmlns:p14="http://schemas.microsoft.com/office/powerpoint/2010/main" val="32579170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B352EB-17EF-554C-8694-445729030FA0}"/>
              </a:ext>
            </a:extLst>
          </p:cNvPr>
          <p:cNvSpPr>
            <a:spLocks noGrp="1"/>
          </p:cNvSpPr>
          <p:nvPr>
            <p:ph type="title"/>
          </p:nvPr>
        </p:nvSpPr>
        <p:spPr/>
        <p:txBody>
          <a:bodyPr/>
          <a:lstStyle/>
          <a:p>
            <a:r>
              <a:rPr lang="en-GB"/>
              <a:t>Click to edit Master title style</a:t>
            </a:r>
            <a:endParaRPr lang="ru-RU"/>
          </a:p>
        </p:txBody>
      </p:sp>
      <p:sp>
        <p:nvSpPr>
          <p:cNvPr id="3" name="Content Placeholder 2">
            <a:extLst>
              <a:ext uri="{FF2B5EF4-FFF2-40B4-BE49-F238E27FC236}">
                <a16:creationId xmlns:a16="http://schemas.microsoft.com/office/drawing/2014/main" id="{12964BCE-F356-CA4E-B2BF-5EC0F05667E8}"/>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ru-RU"/>
          </a:p>
        </p:txBody>
      </p:sp>
      <p:sp>
        <p:nvSpPr>
          <p:cNvPr id="4" name="Date Placeholder 3">
            <a:extLst>
              <a:ext uri="{FF2B5EF4-FFF2-40B4-BE49-F238E27FC236}">
                <a16:creationId xmlns:a16="http://schemas.microsoft.com/office/drawing/2014/main" id="{AC2E5D58-A798-D246-BC9C-ABA10E7844E2}"/>
              </a:ext>
            </a:extLst>
          </p:cNvPr>
          <p:cNvSpPr>
            <a:spLocks noGrp="1"/>
          </p:cNvSpPr>
          <p:nvPr>
            <p:ph type="dt" sz="half" idx="10"/>
          </p:nvPr>
        </p:nvSpPr>
        <p:spPr/>
        <p:txBody>
          <a:bodyPr/>
          <a:lstStyle/>
          <a:p>
            <a:fld id="{2B8FF123-D610-484D-90D4-BD6BF091194F}" type="datetimeFigureOut">
              <a:rPr lang="ru-RU" smtClean="0"/>
              <a:t>06.09.19</a:t>
            </a:fld>
            <a:endParaRPr lang="ru-RU"/>
          </a:p>
        </p:txBody>
      </p:sp>
      <p:sp>
        <p:nvSpPr>
          <p:cNvPr id="5" name="Footer Placeholder 4">
            <a:extLst>
              <a:ext uri="{FF2B5EF4-FFF2-40B4-BE49-F238E27FC236}">
                <a16:creationId xmlns:a16="http://schemas.microsoft.com/office/drawing/2014/main" id="{1C512EF7-1D58-F24D-AC50-D46786E8BF85}"/>
              </a:ext>
            </a:extLst>
          </p:cNvPr>
          <p:cNvSpPr>
            <a:spLocks noGrp="1"/>
          </p:cNvSpPr>
          <p:nvPr>
            <p:ph type="ftr" sz="quarter" idx="11"/>
          </p:nvPr>
        </p:nvSpPr>
        <p:spPr/>
        <p:txBody>
          <a:bodyPr/>
          <a:lstStyle/>
          <a:p>
            <a:endParaRPr lang="ru-RU"/>
          </a:p>
        </p:txBody>
      </p:sp>
      <p:sp>
        <p:nvSpPr>
          <p:cNvPr id="6" name="Slide Number Placeholder 5">
            <a:extLst>
              <a:ext uri="{FF2B5EF4-FFF2-40B4-BE49-F238E27FC236}">
                <a16:creationId xmlns:a16="http://schemas.microsoft.com/office/drawing/2014/main" id="{ABDF9093-7014-6644-A22B-E1D0D6AE9BA0}"/>
              </a:ext>
            </a:extLst>
          </p:cNvPr>
          <p:cNvSpPr>
            <a:spLocks noGrp="1"/>
          </p:cNvSpPr>
          <p:nvPr>
            <p:ph type="sldNum" sz="quarter" idx="12"/>
          </p:nvPr>
        </p:nvSpPr>
        <p:spPr/>
        <p:txBody>
          <a:bodyPr/>
          <a:lstStyle/>
          <a:p>
            <a:fld id="{742D09BE-5A47-9C40-9FC2-F5DACF4E2311}" type="slidenum">
              <a:rPr lang="ru-RU" smtClean="0"/>
              <a:t>‹#›</a:t>
            </a:fld>
            <a:endParaRPr lang="ru-RU"/>
          </a:p>
        </p:txBody>
      </p:sp>
    </p:spTree>
    <p:extLst>
      <p:ext uri="{BB962C8B-B14F-4D97-AF65-F5344CB8AC3E}">
        <p14:creationId xmlns:p14="http://schemas.microsoft.com/office/powerpoint/2010/main" val="40679756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706D5-956F-374B-AF33-36541FB627A7}"/>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ru-RU"/>
          </a:p>
        </p:txBody>
      </p:sp>
      <p:sp>
        <p:nvSpPr>
          <p:cNvPr id="3" name="Text Placeholder 2">
            <a:extLst>
              <a:ext uri="{FF2B5EF4-FFF2-40B4-BE49-F238E27FC236}">
                <a16:creationId xmlns:a16="http://schemas.microsoft.com/office/drawing/2014/main" id="{5E637280-2208-8448-B78E-8EC316217CC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196D1A9D-2C40-7A4A-A39A-EEC1F315A6C5}"/>
              </a:ext>
            </a:extLst>
          </p:cNvPr>
          <p:cNvSpPr>
            <a:spLocks noGrp="1"/>
          </p:cNvSpPr>
          <p:nvPr>
            <p:ph type="dt" sz="half" idx="10"/>
          </p:nvPr>
        </p:nvSpPr>
        <p:spPr/>
        <p:txBody>
          <a:bodyPr/>
          <a:lstStyle/>
          <a:p>
            <a:fld id="{2B8FF123-D610-484D-90D4-BD6BF091194F}" type="datetimeFigureOut">
              <a:rPr lang="ru-RU" smtClean="0"/>
              <a:t>06.09.19</a:t>
            </a:fld>
            <a:endParaRPr lang="ru-RU"/>
          </a:p>
        </p:txBody>
      </p:sp>
      <p:sp>
        <p:nvSpPr>
          <p:cNvPr id="5" name="Footer Placeholder 4">
            <a:extLst>
              <a:ext uri="{FF2B5EF4-FFF2-40B4-BE49-F238E27FC236}">
                <a16:creationId xmlns:a16="http://schemas.microsoft.com/office/drawing/2014/main" id="{41BAA9DF-3A82-2449-8B75-5D1692EFF269}"/>
              </a:ext>
            </a:extLst>
          </p:cNvPr>
          <p:cNvSpPr>
            <a:spLocks noGrp="1"/>
          </p:cNvSpPr>
          <p:nvPr>
            <p:ph type="ftr" sz="quarter" idx="11"/>
          </p:nvPr>
        </p:nvSpPr>
        <p:spPr/>
        <p:txBody>
          <a:bodyPr/>
          <a:lstStyle/>
          <a:p>
            <a:endParaRPr lang="ru-RU"/>
          </a:p>
        </p:txBody>
      </p:sp>
      <p:sp>
        <p:nvSpPr>
          <p:cNvPr id="6" name="Slide Number Placeholder 5">
            <a:extLst>
              <a:ext uri="{FF2B5EF4-FFF2-40B4-BE49-F238E27FC236}">
                <a16:creationId xmlns:a16="http://schemas.microsoft.com/office/drawing/2014/main" id="{AED93A3D-29C5-F34D-8984-E026926C294C}"/>
              </a:ext>
            </a:extLst>
          </p:cNvPr>
          <p:cNvSpPr>
            <a:spLocks noGrp="1"/>
          </p:cNvSpPr>
          <p:nvPr>
            <p:ph type="sldNum" sz="quarter" idx="12"/>
          </p:nvPr>
        </p:nvSpPr>
        <p:spPr/>
        <p:txBody>
          <a:bodyPr/>
          <a:lstStyle/>
          <a:p>
            <a:fld id="{742D09BE-5A47-9C40-9FC2-F5DACF4E2311}" type="slidenum">
              <a:rPr lang="ru-RU" smtClean="0"/>
              <a:t>‹#›</a:t>
            </a:fld>
            <a:endParaRPr lang="ru-RU"/>
          </a:p>
        </p:txBody>
      </p:sp>
    </p:spTree>
    <p:extLst>
      <p:ext uri="{BB962C8B-B14F-4D97-AF65-F5344CB8AC3E}">
        <p14:creationId xmlns:p14="http://schemas.microsoft.com/office/powerpoint/2010/main" val="27626034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B63018-FD4A-484C-9FE7-E7C852CF9B52}"/>
              </a:ext>
            </a:extLst>
          </p:cNvPr>
          <p:cNvSpPr>
            <a:spLocks noGrp="1"/>
          </p:cNvSpPr>
          <p:nvPr>
            <p:ph type="title"/>
          </p:nvPr>
        </p:nvSpPr>
        <p:spPr/>
        <p:txBody>
          <a:bodyPr/>
          <a:lstStyle/>
          <a:p>
            <a:r>
              <a:rPr lang="en-GB"/>
              <a:t>Click to edit Master title style</a:t>
            </a:r>
            <a:endParaRPr lang="ru-RU"/>
          </a:p>
        </p:txBody>
      </p:sp>
      <p:sp>
        <p:nvSpPr>
          <p:cNvPr id="3" name="Content Placeholder 2">
            <a:extLst>
              <a:ext uri="{FF2B5EF4-FFF2-40B4-BE49-F238E27FC236}">
                <a16:creationId xmlns:a16="http://schemas.microsoft.com/office/drawing/2014/main" id="{AAC1ECB4-C859-0748-9AE5-3ECC37D3634F}"/>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ru-RU"/>
          </a:p>
        </p:txBody>
      </p:sp>
      <p:sp>
        <p:nvSpPr>
          <p:cNvPr id="4" name="Content Placeholder 3">
            <a:extLst>
              <a:ext uri="{FF2B5EF4-FFF2-40B4-BE49-F238E27FC236}">
                <a16:creationId xmlns:a16="http://schemas.microsoft.com/office/drawing/2014/main" id="{710500C2-D4C7-F540-BFED-A4E13456CB3F}"/>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ru-RU"/>
          </a:p>
        </p:txBody>
      </p:sp>
      <p:sp>
        <p:nvSpPr>
          <p:cNvPr id="5" name="Date Placeholder 4">
            <a:extLst>
              <a:ext uri="{FF2B5EF4-FFF2-40B4-BE49-F238E27FC236}">
                <a16:creationId xmlns:a16="http://schemas.microsoft.com/office/drawing/2014/main" id="{9250A92B-353C-1C47-8DE7-ED90C7D32FD5}"/>
              </a:ext>
            </a:extLst>
          </p:cNvPr>
          <p:cNvSpPr>
            <a:spLocks noGrp="1"/>
          </p:cNvSpPr>
          <p:nvPr>
            <p:ph type="dt" sz="half" idx="10"/>
          </p:nvPr>
        </p:nvSpPr>
        <p:spPr/>
        <p:txBody>
          <a:bodyPr/>
          <a:lstStyle/>
          <a:p>
            <a:fld id="{2B8FF123-D610-484D-90D4-BD6BF091194F}" type="datetimeFigureOut">
              <a:rPr lang="ru-RU" smtClean="0"/>
              <a:t>06.09.19</a:t>
            </a:fld>
            <a:endParaRPr lang="ru-RU"/>
          </a:p>
        </p:txBody>
      </p:sp>
      <p:sp>
        <p:nvSpPr>
          <p:cNvPr id="6" name="Footer Placeholder 5">
            <a:extLst>
              <a:ext uri="{FF2B5EF4-FFF2-40B4-BE49-F238E27FC236}">
                <a16:creationId xmlns:a16="http://schemas.microsoft.com/office/drawing/2014/main" id="{A0D242D2-25AD-6545-97D8-36B4FFD80596}"/>
              </a:ext>
            </a:extLst>
          </p:cNvPr>
          <p:cNvSpPr>
            <a:spLocks noGrp="1"/>
          </p:cNvSpPr>
          <p:nvPr>
            <p:ph type="ftr" sz="quarter" idx="11"/>
          </p:nvPr>
        </p:nvSpPr>
        <p:spPr/>
        <p:txBody>
          <a:bodyPr/>
          <a:lstStyle/>
          <a:p>
            <a:endParaRPr lang="ru-RU"/>
          </a:p>
        </p:txBody>
      </p:sp>
      <p:sp>
        <p:nvSpPr>
          <p:cNvPr id="7" name="Slide Number Placeholder 6">
            <a:extLst>
              <a:ext uri="{FF2B5EF4-FFF2-40B4-BE49-F238E27FC236}">
                <a16:creationId xmlns:a16="http://schemas.microsoft.com/office/drawing/2014/main" id="{3AFB2BC5-D185-BF40-8C31-80CA8A516332}"/>
              </a:ext>
            </a:extLst>
          </p:cNvPr>
          <p:cNvSpPr>
            <a:spLocks noGrp="1"/>
          </p:cNvSpPr>
          <p:nvPr>
            <p:ph type="sldNum" sz="quarter" idx="12"/>
          </p:nvPr>
        </p:nvSpPr>
        <p:spPr/>
        <p:txBody>
          <a:bodyPr/>
          <a:lstStyle/>
          <a:p>
            <a:fld id="{742D09BE-5A47-9C40-9FC2-F5DACF4E2311}" type="slidenum">
              <a:rPr lang="ru-RU" smtClean="0"/>
              <a:t>‹#›</a:t>
            </a:fld>
            <a:endParaRPr lang="ru-RU"/>
          </a:p>
        </p:txBody>
      </p:sp>
    </p:spTree>
    <p:extLst>
      <p:ext uri="{BB962C8B-B14F-4D97-AF65-F5344CB8AC3E}">
        <p14:creationId xmlns:p14="http://schemas.microsoft.com/office/powerpoint/2010/main" val="38955276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991763-EFAF-6A4D-8317-7A3262141DD7}"/>
              </a:ext>
            </a:extLst>
          </p:cNvPr>
          <p:cNvSpPr>
            <a:spLocks noGrp="1"/>
          </p:cNvSpPr>
          <p:nvPr>
            <p:ph type="title"/>
          </p:nvPr>
        </p:nvSpPr>
        <p:spPr>
          <a:xfrm>
            <a:off x="839788" y="365125"/>
            <a:ext cx="10515600" cy="1325563"/>
          </a:xfrm>
        </p:spPr>
        <p:txBody>
          <a:bodyPr/>
          <a:lstStyle/>
          <a:p>
            <a:r>
              <a:rPr lang="en-GB"/>
              <a:t>Click to edit Master title style</a:t>
            </a:r>
            <a:endParaRPr lang="ru-RU"/>
          </a:p>
        </p:txBody>
      </p:sp>
      <p:sp>
        <p:nvSpPr>
          <p:cNvPr id="3" name="Text Placeholder 2">
            <a:extLst>
              <a:ext uri="{FF2B5EF4-FFF2-40B4-BE49-F238E27FC236}">
                <a16:creationId xmlns:a16="http://schemas.microsoft.com/office/drawing/2014/main" id="{311F983E-0D72-B842-A2D1-CA3A944010D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42B10F97-8868-1547-8459-541EA42EBBD0}"/>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ru-RU"/>
          </a:p>
        </p:txBody>
      </p:sp>
      <p:sp>
        <p:nvSpPr>
          <p:cNvPr id="5" name="Text Placeholder 4">
            <a:extLst>
              <a:ext uri="{FF2B5EF4-FFF2-40B4-BE49-F238E27FC236}">
                <a16:creationId xmlns:a16="http://schemas.microsoft.com/office/drawing/2014/main" id="{5FA70B7B-CE4F-9E4A-BF0B-FA058BF13A3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067FBFA4-7323-5145-986F-CCA08F8F936E}"/>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ru-RU"/>
          </a:p>
        </p:txBody>
      </p:sp>
      <p:sp>
        <p:nvSpPr>
          <p:cNvPr id="7" name="Date Placeholder 6">
            <a:extLst>
              <a:ext uri="{FF2B5EF4-FFF2-40B4-BE49-F238E27FC236}">
                <a16:creationId xmlns:a16="http://schemas.microsoft.com/office/drawing/2014/main" id="{29D66AB3-CAA0-A749-A742-0E991FA8C155}"/>
              </a:ext>
            </a:extLst>
          </p:cNvPr>
          <p:cNvSpPr>
            <a:spLocks noGrp="1"/>
          </p:cNvSpPr>
          <p:nvPr>
            <p:ph type="dt" sz="half" idx="10"/>
          </p:nvPr>
        </p:nvSpPr>
        <p:spPr/>
        <p:txBody>
          <a:bodyPr/>
          <a:lstStyle/>
          <a:p>
            <a:fld id="{2B8FF123-D610-484D-90D4-BD6BF091194F}" type="datetimeFigureOut">
              <a:rPr lang="ru-RU" smtClean="0"/>
              <a:t>06.09.19</a:t>
            </a:fld>
            <a:endParaRPr lang="ru-RU"/>
          </a:p>
        </p:txBody>
      </p:sp>
      <p:sp>
        <p:nvSpPr>
          <p:cNvPr id="8" name="Footer Placeholder 7">
            <a:extLst>
              <a:ext uri="{FF2B5EF4-FFF2-40B4-BE49-F238E27FC236}">
                <a16:creationId xmlns:a16="http://schemas.microsoft.com/office/drawing/2014/main" id="{4515C746-D4CE-184D-ADBC-3D7F16CB0A82}"/>
              </a:ext>
            </a:extLst>
          </p:cNvPr>
          <p:cNvSpPr>
            <a:spLocks noGrp="1"/>
          </p:cNvSpPr>
          <p:nvPr>
            <p:ph type="ftr" sz="quarter" idx="11"/>
          </p:nvPr>
        </p:nvSpPr>
        <p:spPr/>
        <p:txBody>
          <a:bodyPr/>
          <a:lstStyle/>
          <a:p>
            <a:endParaRPr lang="ru-RU"/>
          </a:p>
        </p:txBody>
      </p:sp>
      <p:sp>
        <p:nvSpPr>
          <p:cNvPr id="9" name="Slide Number Placeholder 8">
            <a:extLst>
              <a:ext uri="{FF2B5EF4-FFF2-40B4-BE49-F238E27FC236}">
                <a16:creationId xmlns:a16="http://schemas.microsoft.com/office/drawing/2014/main" id="{6803DEAD-95EE-8C43-BF60-DF66B51E6F8D}"/>
              </a:ext>
            </a:extLst>
          </p:cNvPr>
          <p:cNvSpPr>
            <a:spLocks noGrp="1"/>
          </p:cNvSpPr>
          <p:nvPr>
            <p:ph type="sldNum" sz="quarter" idx="12"/>
          </p:nvPr>
        </p:nvSpPr>
        <p:spPr/>
        <p:txBody>
          <a:bodyPr/>
          <a:lstStyle/>
          <a:p>
            <a:fld id="{742D09BE-5A47-9C40-9FC2-F5DACF4E2311}" type="slidenum">
              <a:rPr lang="ru-RU" smtClean="0"/>
              <a:t>‹#›</a:t>
            </a:fld>
            <a:endParaRPr lang="ru-RU"/>
          </a:p>
        </p:txBody>
      </p:sp>
    </p:spTree>
    <p:extLst>
      <p:ext uri="{BB962C8B-B14F-4D97-AF65-F5344CB8AC3E}">
        <p14:creationId xmlns:p14="http://schemas.microsoft.com/office/powerpoint/2010/main" val="17879889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E4A452-6F53-974E-8B19-11F6BDD36A23}"/>
              </a:ext>
            </a:extLst>
          </p:cNvPr>
          <p:cNvSpPr>
            <a:spLocks noGrp="1"/>
          </p:cNvSpPr>
          <p:nvPr>
            <p:ph type="title"/>
          </p:nvPr>
        </p:nvSpPr>
        <p:spPr/>
        <p:txBody>
          <a:bodyPr/>
          <a:lstStyle/>
          <a:p>
            <a:r>
              <a:rPr lang="en-GB"/>
              <a:t>Click to edit Master title style</a:t>
            </a:r>
            <a:endParaRPr lang="ru-RU"/>
          </a:p>
        </p:txBody>
      </p:sp>
      <p:sp>
        <p:nvSpPr>
          <p:cNvPr id="3" name="Date Placeholder 2">
            <a:extLst>
              <a:ext uri="{FF2B5EF4-FFF2-40B4-BE49-F238E27FC236}">
                <a16:creationId xmlns:a16="http://schemas.microsoft.com/office/drawing/2014/main" id="{C0464646-62AC-D147-A5A1-68E059BCB530}"/>
              </a:ext>
            </a:extLst>
          </p:cNvPr>
          <p:cNvSpPr>
            <a:spLocks noGrp="1"/>
          </p:cNvSpPr>
          <p:nvPr>
            <p:ph type="dt" sz="half" idx="10"/>
          </p:nvPr>
        </p:nvSpPr>
        <p:spPr/>
        <p:txBody>
          <a:bodyPr/>
          <a:lstStyle/>
          <a:p>
            <a:fld id="{2B8FF123-D610-484D-90D4-BD6BF091194F}" type="datetimeFigureOut">
              <a:rPr lang="ru-RU" smtClean="0"/>
              <a:t>06.09.19</a:t>
            </a:fld>
            <a:endParaRPr lang="ru-RU"/>
          </a:p>
        </p:txBody>
      </p:sp>
      <p:sp>
        <p:nvSpPr>
          <p:cNvPr id="4" name="Footer Placeholder 3">
            <a:extLst>
              <a:ext uri="{FF2B5EF4-FFF2-40B4-BE49-F238E27FC236}">
                <a16:creationId xmlns:a16="http://schemas.microsoft.com/office/drawing/2014/main" id="{2E0C6FF5-C337-E942-9652-31F48FEE6CE2}"/>
              </a:ext>
            </a:extLst>
          </p:cNvPr>
          <p:cNvSpPr>
            <a:spLocks noGrp="1"/>
          </p:cNvSpPr>
          <p:nvPr>
            <p:ph type="ftr" sz="quarter" idx="11"/>
          </p:nvPr>
        </p:nvSpPr>
        <p:spPr/>
        <p:txBody>
          <a:bodyPr/>
          <a:lstStyle/>
          <a:p>
            <a:endParaRPr lang="ru-RU"/>
          </a:p>
        </p:txBody>
      </p:sp>
      <p:sp>
        <p:nvSpPr>
          <p:cNvPr id="5" name="Slide Number Placeholder 4">
            <a:extLst>
              <a:ext uri="{FF2B5EF4-FFF2-40B4-BE49-F238E27FC236}">
                <a16:creationId xmlns:a16="http://schemas.microsoft.com/office/drawing/2014/main" id="{7FB967CC-6FA8-AD45-9C90-C94FB24CDB7C}"/>
              </a:ext>
            </a:extLst>
          </p:cNvPr>
          <p:cNvSpPr>
            <a:spLocks noGrp="1"/>
          </p:cNvSpPr>
          <p:nvPr>
            <p:ph type="sldNum" sz="quarter" idx="12"/>
          </p:nvPr>
        </p:nvSpPr>
        <p:spPr/>
        <p:txBody>
          <a:bodyPr/>
          <a:lstStyle/>
          <a:p>
            <a:fld id="{742D09BE-5A47-9C40-9FC2-F5DACF4E2311}" type="slidenum">
              <a:rPr lang="ru-RU" smtClean="0"/>
              <a:t>‹#›</a:t>
            </a:fld>
            <a:endParaRPr lang="ru-RU"/>
          </a:p>
        </p:txBody>
      </p:sp>
    </p:spTree>
    <p:extLst>
      <p:ext uri="{BB962C8B-B14F-4D97-AF65-F5344CB8AC3E}">
        <p14:creationId xmlns:p14="http://schemas.microsoft.com/office/powerpoint/2010/main" val="6991913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B933640-A063-2042-8DEB-360EA0F94B82}"/>
              </a:ext>
            </a:extLst>
          </p:cNvPr>
          <p:cNvSpPr>
            <a:spLocks noGrp="1"/>
          </p:cNvSpPr>
          <p:nvPr>
            <p:ph type="dt" sz="half" idx="10"/>
          </p:nvPr>
        </p:nvSpPr>
        <p:spPr/>
        <p:txBody>
          <a:bodyPr/>
          <a:lstStyle/>
          <a:p>
            <a:fld id="{2B8FF123-D610-484D-90D4-BD6BF091194F}" type="datetimeFigureOut">
              <a:rPr lang="ru-RU" smtClean="0"/>
              <a:t>06.09.19</a:t>
            </a:fld>
            <a:endParaRPr lang="ru-RU"/>
          </a:p>
        </p:txBody>
      </p:sp>
      <p:sp>
        <p:nvSpPr>
          <p:cNvPr id="3" name="Footer Placeholder 2">
            <a:extLst>
              <a:ext uri="{FF2B5EF4-FFF2-40B4-BE49-F238E27FC236}">
                <a16:creationId xmlns:a16="http://schemas.microsoft.com/office/drawing/2014/main" id="{A16D61C8-7328-FA42-A514-110FE6583A65}"/>
              </a:ext>
            </a:extLst>
          </p:cNvPr>
          <p:cNvSpPr>
            <a:spLocks noGrp="1"/>
          </p:cNvSpPr>
          <p:nvPr>
            <p:ph type="ftr" sz="quarter" idx="11"/>
          </p:nvPr>
        </p:nvSpPr>
        <p:spPr/>
        <p:txBody>
          <a:bodyPr/>
          <a:lstStyle/>
          <a:p>
            <a:endParaRPr lang="ru-RU"/>
          </a:p>
        </p:txBody>
      </p:sp>
      <p:sp>
        <p:nvSpPr>
          <p:cNvPr id="4" name="Slide Number Placeholder 3">
            <a:extLst>
              <a:ext uri="{FF2B5EF4-FFF2-40B4-BE49-F238E27FC236}">
                <a16:creationId xmlns:a16="http://schemas.microsoft.com/office/drawing/2014/main" id="{3A45A9DF-5F54-A049-83D7-378854D34188}"/>
              </a:ext>
            </a:extLst>
          </p:cNvPr>
          <p:cNvSpPr>
            <a:spLocks noGrp="1"/>
          </p:cNvSpPr>
          <p:nvPr>
            <p:ph type="sldNum" sz="quarter" idx="12"/>
          </p:nvPr>
        </p:nvSpPr>
        <p:spPr/>
        <p:txBody>
          <a:bodyPr/>
          <a:lstStyle/>
          <a:p>
            <a:fld id="{742D09BE-5A47-9C40-9FC2-F5DACF4E2311}" type="slidenum">
              <a:rPr lang="ru-RU" smtClean="0"/>
              <a:t>‹#›</a:t>
            </a:fld>
            <a:endParaRPr lang="ru-RU"/>
          </a:p>
        </p:txBody>
      </p:sp>
    </p:spTree>
    <p:extLst>
      <p:ext uri="{BB962C8B-B14F-4D97-AF65-F5344CB8AC3E}">
        <p14:creationId xmlns:p14="http://schemas.microsoft.com/office/powerpoint/2010/main" val="2502793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35D915-AE52-1048-9FA8-7F5C8AB31BA0}"/>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ru-RU"/>
          </a:p>
        </p:txBody>
      </p:sp>
      <p:sp>
        <p:nvSpPr>
          <p:cNvPr id="3" name="Content Placeholder 2">
            <a:extLst>
              <a:ext uri="{FF2B5EF4-FFF2-40B4-BE49-F238E27FC236}">
                <a16:creationId xmlns:a16="http://schemas.microsoft.com/office/drawing/2014/main" id="{9848A971-D0C3-A84B-A149-C1A47BA8590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ru-RU"/>
          </a:p>
        </p:txBody>
      </p:sp>
      <p:sp>
        <p:nvSpPr>
          <p:cNvPr id="4" name="Text Placeholder 3">
            <a:extLst>
              <a:ext uri="{FF2B5EF4-FFF2-40B4-BE49-F238E27FC236}">
                <a16:creationId xmlns:a16="http://schemas.microsoft.com/office/drawing/2014/main" id="{738ADFD5-F21A-2B44-B956-BA1917A8ADD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E5D1C36C-D72E-4147-9F5F-8F2EF8A756B6}"/>
              </a:ext>
            </a:extLst>
          </p:cNvPr>
          <p:cNvSpPr>
            <a:spLocks noGrp="1"/>
          </p:cNvSpPr>
          <p:nvPr>
            <p:ph type="dt" sz="half" idx="10"/>
          </p:nvPr>
        </p:nvSpPr>
        <p:spPr/>
        <p:txBody>
          <a:bodyPr/>
          <a:lstStyle/>
          <a:p>
            <a:fld id="{2B8FF123-D610-484D-90D4-BD6BF091194F}" type="datetimeFigureOut">
              <a:rPr lang="ru-RU" smtClean="0"/>
              <a:t>06.09.19</a:t>
            </a:fld>
            <a:endParaRPr lang="ru-RU"/>
          </a:p>
        </p:txBody>
      </p:sp>
      <p:sp>
        <p:nvSpPr>
          <p:cNvPr id="6" name="Footer Placeholder 5">
            <a:extLst>
              <a:ext uri="{FF2B5EF4-FFF2-40B4-BE49-F238E27FC236}">
                <a16:creationId xmlns:a16="http://schemas.microsoft.com/office/drawing/2014/main" id="{EE115098-C791-B349-9527-19C379117B08}"/>
              </a:ext>
            </a:extLst>
          </p:cNvPr>
          <p:cNvSpPr>
            <a:spLocks noGrp="1"/>
          </p:cNvSpPr>
          <p:nvPr>
            <p:ph type="ftr" sz="quarter" idx="11"/>
          </p:nvPr>
        </p:nvSpPr>
        <p:spPr/>
        <p:txBody>
          <a:bodyPr/>
          <a:lstStyle/>
          <a:p>
            <a:endParaRPr lang="ru-RU"/>
          </a:p>
        </p:txBody>
      </p:sp>
      <p:sp>
        <p:nvSpPr>
          <p:cNvPr id="7" name="Slide Number Placeholder 6">
            <a:extLst>
              <a:ext uri="{FF2B5EF4-FFF2-40B4-BE49-F238E27FC236}">
                <a16:creationId xmlns:a16="http://schemas.microsoft.com/office/drawing/2014/main" id="{534492FF-CA0E-B44D-BE62-DEBF4B061D34}"/>
              </a:ext>
            </a:extLst>
          </p:cNvPr>
          <p:cNvSpPr>
            <a:spLocks noGrp="1"/>
          </p:cNvSpPr>
          <p:nvPr>
            <p:ph type="sldNum" sz="quarter" idx="12"/>
          </p:nvPr>
        </p:nvSpPr>
        <p:spPr/>
        <p:txBody>
          <a:bodyPr/>
          <a:lstStyle/>
          <a:p>
            <a:fld id="{742D09BE-5A47-9C40-9FC2-F5DACF4E2311}" type="slidenum">
              <a:rPr lang="ru-RU" smtClean="0"/>
              <a:t>‹#›</a:t>
            </a:fld>
            <a:endParaRPr lang="ru-RU"/>
          </a:p>
        </p:txBody>
      </p:sp>
    </p:spTree>
    <p:extLst>
      <p:ext uri="{BB962C8B-B14F-4D97-AF65-F5344CB8AC3E}">
        <p14:creationId xmlns:p14="http://schemas.microsoft.com/office/powerpoint/2010/main" val="27160808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F08F3C-886D-764D-8614-4D22E8E3BF76}"/>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ru-RU"/>
          </a:p>
        </p:txBody>
      </p:sp>
      <p:sp>
        <p:nvSpPr>
          <p:cNvPr id="3" name="Picture Placeholder 2">
            <a:extLst>
              <a:ext uri="{FF2B5EF4-FFF2-40B4-BE49-F238E27FC236}">
                <a16:creationId xmlns:a16="http://schemas.microsoft.com/office/drawing/2014/main" id="{963DB76A-9C5A-BD4B-9816-10EFC9878C4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Text Placeholder 3">
            <a:extLst>
              <a:ext uri="{FF2B5EF4-FFF2-40B4-BE49-F238E27FC236}">
                <a16:creationId xmlns:a16="http://schemas.microsoft.com/office/drawing/2014/main" id="{4F982A4C-ACA1-FD4D-BF48-3506B254811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F704D592-D116-3547-9528-B7A135D33952}"/>
              </a:ext>
            </a:extLst>
          </p:cNvPr>
          <p:cNvSpPr>
            <a:spLocks noGrp="1"/>
          </p:cNvSpPr>
          <p:nvPr>
            <p:ph type="dt" sz="half" idx="10"/>
          </p:nvPr>
        </p:nvSpPr>
        <p:spPr/>
        <p:txBody>
          <a:bodyPr/>
          <a:lstStyle/>
          <a:p>
            <a:fld id="{2B8FF123-D610-484D-90D4-BD6BF091194F}" type="datetimeFigureOut">
              <a:rPr lang="ru-RU" smtClean="0"/>
              <a:t>06.09.19</a:t>
            </a:fld>
            <a:endParaRPr lang="ru-RU"/>
          </a:p>
        </p:txBody>
      </p:sp>
      <p:sp>
        <p:nvSpPr>
          <p:cNvPr id="6" name="Footer Placeholder 5">
            <a:extLst>
              <a:ext uri="{FF2B5EF4-FFF2-40B4-BE49-F238E27FC236}">
                <a16:creationId xmlns:a16="http://schemas.microsoft.com/office/drawing/2014/main" id="{2899C6B5-91CA-A24E-BE0E-E60E01D590A0}"/>
              </a:ext>
            </a:extLst>
          </p:cNvPr>
          <p:cNvSpPr>
            <a:spLocks noGrp="1"/>
          </p:cNvSpPr>
          <p:nvPr>
            <p:ph type="ftr" sz="quarter" idx="11"/>
          </p:nvPr>
        </p:nvSpPr>
        <p:spPr/>
        <p:txBody>
          <a:bodyPr/>
          <a:lstStyle/>
          <a:p>
            <a:endParaRPr lang="ru-RU"/>
          </a:p>
        </p:txBody>
      </p:sp>
      <p:sp>
        <p:nvSpPr>
          <p:cNvPr id="7" name="Slide Number Placeholder 6">
            <a:extLst>
              <a:ext uri="{FF2B5EF4-FFF2-40B4-BE49-F238E27FC236}">
                <a16:creationId xmlns:a16="http://schemas.microsoft.com/office/drawing/2014/main" id="{07713E34-CEFD-7644-A13B-9E0BD0F6F005}"/>
              </a:ext>
            </a:extLst>
          </p:cNvPr>
          <p:cNvSpPr>
            <a:spLocks noGrp="1"/>
          </p:cNvSpPr>
          <p:nvPr>
            <p:ph type="sldNum" sz="quarter" idx="12"/>
          </p:nvPr>
        </p:nvSpPr>
        <p:spPr/>
        <p:txBody>
          <a:bodyPr/>
          <a:lstStyle/>
          <a:p>
            <a:fld id="{742D09BE-5A47-9C40-9FC2-F5DACF4E2311}" type="slidenum">
              <a:rPr lang="ru-RU" smtClean="0"/>
              <a:t>‹#›</a:t>
            </a:fld>
            <a:endParaRPr lang="ru-RU"/>
          </a:p>
        </p:txBody>
      </p:sp>
    </p:spTree>
    <p:extLst>
      <p:ext uri="{BB962C8B-B14F-4D97-AF65-F5344CB8AC3E}">
        <p14:creationId xmlns:p14="http://schemas.microsoft.com/office/powerpoint/2010/main" val="26722077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B3037B9-074B-6A4D-AD0F-FDD45F467CB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ru-RU"/>
          </a:p>
        </p:txBody>
      </p:sp>
      <p:sp>
        <p:nvSpPr>
          <p:cNvPr id="3" name="Text Placeholder 2">
            <a:extLst>
              <a:ext uri="{FF2B5EF4-FFF2-40B4-BE49-F238E27FC236}">
                <a16:creationId xmlns:a16="http://schemas.microsoft.com/office/drawing/2014/main" id="{D54B71A6-0D3C-AD4C-8091-5717EEEED1A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ru-RU"/>
          </a:p>
        </p:txBody>
      </p:sp>
      <p:sp>
        <p:nvSpPr>
          <p:cNvPr id="4" name="Date Placeholder 3">
            <a:extLst>
              <a:ext uri="{FF2B5EF4-FFF2-40B4-BE49-F238E27FC236}">
                <a16:creationId xmlns:a16="http://schemas.microsoft.com/office/drawing/2014/main" id="{58FFB09A-B822-7B42-A685-0C5C8574B8F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B8FF123-D610-484D-90D4-BD6BF091194F}" type="datetimeFigureOut">
              <a:rPr lang="ru-RU" smtClean="0"/>
              <a:t>06.09.19</a:t>
            </a:fld>
            <a:endParaRPr lang="ru-RU"/>
          </a:p>
        </p:txBody>
      </p:sp>
      <p:sp>
        <p:nvSpPr>
          <p:cNvPr id="5" name="Footer Placeholder 4">
            <a:extLst>
              <a:ext uri="{FF2B5EF4-FFF2-40B4-BE49-F238E27FC236}">
                <a16:creationId xmlns:a16="http://schemas.microsoft.com/office/drawing/2014/main" id="{0E4461CB-5ECB-F645-A502-3681535DAEF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Slide Number Placeholder 5">
            <a:extLst>
              <a:ext uri="{FF2B5EF4-FFF2-40B4-BE49-F238E27FC236}">
                <a16:creationId xmlns:a16="http://schemas.microsoft.com/office/drawing/2014/main" id="{F8F7A1ED-4CB3-624C-9123-2D63556D03E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42D09BE-5A47-9C40-9FC2-F5DACF4E2311}" type="slidenum">
              <a:rPr lang="ru-RU" smtClean="0"/>
              <a:t>‹#›</a:t>
            </a:fld>
            <a:endParaRPr lang="ru-RU"/>
          </a:p>
        </p:txBody>
      </p:sp>
    </p:spTree>
    <p:extLst>
      <p:ext uri="{BB962C8B-B14F-4D97-AF65-F5344CB8AC3E}">
        <p14:creationId xmlns:p14="http://schemas.microsoft.com/office/powerpoint/2010/main" val="367507366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www.coursera.org/learn/intro-to-deep-learning" TargetMode="External"/><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hyperlink" Target="https://www.mturk.com/" TargetMode="External"/><Relationship Id="rId1" Type="http://schemas.openxmlformats.org/officeDocument/2006/relationships/slideLayout" Target="../slideLayouts/slideLayout2.xml"/><Relationship Id="rId4" Type="http://schemas.openxmlformats.org/officeDocument/2006/relationships/image" Target="../media/image8.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arget="../media/image9.jpg" Type="http://schemas.openxmlformats.org/officeDocument/2006/relationships/image"/><Relationship Id="rId2" Target="../media/image12.jpeg" Type="http://schemas.openxmlformats.org/officeDocument/2006/relationships/image"/><Relationship Id="rId1" Target="../slideLayouts/slideLayout2.xml" Type="http://schemas.openxmlformats.org/officeDocument/2006/relationships/slideLayout"/></Relationships>
</file>

<file path=ppt/slides/_rels/slide19.xml.rels><?xml version="1.0" encoding="UTF-8" standalone="yes"?>
<Relationships xmlns="http://schemas.openxmlformats.org/package/2006/relationships"><Relationship Id="rId3" Type="http://schemas.openxmlformats.org/officeDocument/2006/relationships/hyperlink" Target="https://en.wikipedia.org/wiki/Decision_tree_learning" TargetMode="External"/><Relationship Id="rId7" Type="http://schemas.openxmlformats.org/officeDocument/2006/relationships/image" Target="../media/image9.jpg"/><Relationship Id="rId2" Type="http://schemas.openxmlformats.org/officeDocument/2006/relationships/hyperlink" Target="https://en.wikipedia.org/wiki/Naive_Bayes_classifier" TargetMode="External"/><Relationship Id="rId1" Type="http://schemas.openxmlformats.org/officeDocument/2006/relationships/slideLayout" Target="../slideLayouts/slideLayout2.xml"/><Relationship Id="rId6" Type="http://schemas.openxmlformats.org/officeDocument/2006/relationships/hyperlink" Target="https://en.wikipedia.org/wiki/Support_vector_machine" TargetMode="External"/><Relationship Id="rId5" Type="http://schemas.openxmlformats.org/officeDocument/2006/relationships/hyperlink" Target="https://en.wikipedia.org/wiki/K-nearest_neighbors_algorithm" TargetMode="External"/><Relationship Id="rId4" Type="http://schemas.openxmlformats.org/officeDocument/2006/relationships/hyperlink" Target="https://en.wikipedia.org/wiki/Logistic_regression"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arget="https://en.wikipedia.org/wiki/Bayesian_poisoning" TargetMode="External" Type="http://schemas.openxmlformats.org/officeDocument/2006/relationships/hyperlink"/><Relationship Id="rId2" Target="../media/image13.jpeg" Type="http://schemas.openxmlformats.org/officeDocument/2006/relationships/image"/><Relationship Id="rId1" Target="../slideLayouts/slideLayout2.xml" Type="http://schemas.openxmlformats.org/officeDocument/2006/relationships/slideLayout"/><Relationship Id="rId4" Target="../media/image9.jpg" Type="http://schemas.openxmlformats.org/officeDocument/2006/relationships/image"/></Relationships>
</file>

<file path=ppt/slides/_rels/slide21.xml.rels><?xml version="1.0" encoding="UTF-8" standalone="yes" ?><Relationships xmlns="http://schemas.openxmlformats.org/package/2006/relationships"><Relationship Id="rId3" Target="../media/image14.png" Type="http://schemas.openxmlformats.org/officeDocument/2006/relationships/image"/><Relationship Id="rId2" Target="../media/image9.jpg" Type="http://schemas.openxmlformats.org/officeDocument/2006/relationships/image"/><Relationship Id="rId1" Target="../slideLayouts/slideLayout2.xml" Type="http://schemas.openxmlformats.org/officeDocument/2006/relationships/slideLayout"/></Relationships>
</file>

<file path=ppt/slides/_rels/slide22.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arget="../media/image9.jpg" Type="http://schemas.openxmlformats.org/officeDocument/2006/relationships/image"/><Relationship Id="rId2" Target="../media/image15.jpeg" Type="http://schemas.openxmlformats.org/officeDocument/2006/relationships/image"/><Relationship Id="rId1" Target="../slideLayouts/slideLayout2.xml" Type="http://schemas.openxmlformats.org/officeDocument/2006/relationships/slideLayout"/></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arget="../media/image16.jpeg" Type="http://schemas.openxmlformats.org/officeDocument/2006/relationships/image"/><Relationship Id="rId2" Target="../media/image9.jpg" Type="http://schemas.openxmlformats.org/officeDocument/2006/relationships/image"/><Relationship Id="rId1" Target="../slideLayouts/slideLayout2.xml" Type="http://schemas.openxmlformats.org/officeDocument/2006/relationships/slideLayout"/></Relationships>
</file>

<file path=ppt/slides/_rels/slide26.xml.rels><?xml version="1.0" encoding="UTF-8" standalone="yes" ?><Relationships xmlns="http://schemas.openxmlformats.org/package/2006/relationships"><Relationship Id="rId3" Target="../media/image9.jpg" Type="http://schemas.openxmlformats.org/officeDocument/2006/relationships/image"/><Relationship Id="rId2" Target="../media/image17.png" Type="http://schemas.openxmlformats.org/officeDocument/2006/relationships/image"/><Relationship Id="rId1" Target="../slideLayouts/slideLayout2.xml" Type="http://schemas.openxmlformats.org/officeDocument/2006/relationships/slideLayout"/></Relationships>
</file>

<file path=ppt/slides/_rels/slide27.xml.rels><?xml version="1.0" encoding="UTF-8" standalone="yes"?>
<Relationships xmlns="http://schemas.openxmlformats.org/package/2006/relationships"><Relationship Id="rId3" Type="http://schemas.openxmlformats.org/officeDocument/2006/relationships/hyperlink" Target="https://en.wikipedia.org/wiki/Exploratory_data_analysis" TargetMode="External"/><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s://en.wikipedia.org/wiki/K-means_clustering" TargetMode="External"/><Relationship Id="rId2" Type="http://schemas.openxmlformats.org/officeDocument/2006/relationships/image" Target="../media/image9.jpg"/><Relationship Id="rId1" Type="http://schemas.openxmlformats.org/officeDocument/2006/relationships/slideLayout" Target="../slideLayouts/slideLayout2.xml"/><Relationship Id="rId5" Type="http://schemas.openxmlformats.org/officeDocument/2006/relationships/hyperlink" Target="https://en.wikipedia.org/wiki/DBSCAN" TargetMode="External"/><Relationship Id="rId4" Type="http://schemas.openxmlformats.org/officeDocument/2006/relationships/hyperlink" Target="https://en.wikipedia.org/wiki/Mean_shift" TargetMode="External"/></Relationships>
</file>

<file path=ppt/slides/_rels/slide29.xml.rels><?xml version="1.0" encoding="UTF-8" standalone="yes" ?><Relationships xmlns="http://schemas.openxmlformats.org/package/2006/relationships"><Relationship Id="rId3" Target="../media/image9.jpg" Type="http://schemas.openxmlformats.org/officeDocument/2006/relationships/image"/><Relationship Id="rId2" Target="../media/image18.jpeg" Type="http://schemas.openxmlformats.org/officeDocument/2006/relationships/image"/><Relationship Id="rId1" Target="../slideLayouts/slideLayout2.xml" Type="http://schemas.openxmlformats.org/officeDocument/2006/relationships/slideLayout"/></Relationships>
</file>

<file path=ppt/slides/_rels/slide3.xml.rels><?xml version="1.0" encoding="UTF-8" standalone="yes" ?><Relationships xmlns="http://schemas.openxmlformats.org/package/2006/relationships"><Relationship Id="rId2" Target="../media/image2.jpeg" Type="http://schemas.openxmlformats.org/officeDocument/2006/relationships/image"/><Relationship Id="rId1" Target="../slideLayouts/slideLayout2.xml" Type="http://schemas.openxmlformats.org/officeDocument/2006/relationships/slideLayout"/></Relationships>
</file>

<file path=ppt/slides/_rels/slide30.xml.rels><?xml version="1.0" encoding="UTF-8" standalone="yes"?>
<Relationships xmlns="http://schemas.openxmlformats.org/package/2006/relationships"><Relationship Id="rId3" Type="http://schemas.openxmlformats.org/officeDocument/2006/relationships/hyperlink" Target="https://towardsdatascience.com/the-5-clustering-algorithms-data-scientists-need-to-know-a36d136ef68" TargetMode="External"/><Relationship Id="rId2" Type="http://schemas.openxmlformats.org/officeDocument/2006/relationships/image" Target="../media/image19.gif"/><Relationship Id="rId1" Type="http://schemas.openxmlformats.org/officeDocument/2006/relationships/slideLayout" Target="../slideLayouts/slideLayout2.xml"/><Relationship Id="rId4" Type="http://schemas.openxmlformats.org/officeDocument/2006/relationships/image" Target="../media/image9.jpg"/></Relationships>
</file>

<file path=ppt/slides/_rels/slide31.xml.rels><?xml version="1.0" encoding="UTF-8" standalone="yes"?>
<Relationships xmlns="http://schemas.openxmlformats.org/package/2006/relationships"><Relationship Id="rId3" Type="http://schemas.openxmlformats.org/officeDocument/2006/relationships/hyperlink" Target="https://en.wikipedia.org/wiki/Q-learning" TargetMode="External"/><Relationship Id="rId2" Type="http://schemas.openxmlformats.org/officeDocument/2006/relationships/image" Target="../media/image9.jpg"/><Relationship Id="rId1" Type="http://schemas.openxmlformats.org/officeDocument/2006/relationships/slideLayout" Target="../slideLayouts/slideLayout2.xml"/><Relationship Id="rId6" Type="http://schemas.openxmlformats.org/officeDocument/2006/relationships/hyperlink" Target="https://en.wikipedia.org/wiki/Genetic_algorithm" TargetMode="External"/><Relationship Id="rId5" Type="http://schemas.openxmlformats.org/officeDocument/2006/relationships/hyperlink" Target="https://medium.com/emergent-future/simple-reinforcement-learning-with-tensorflow-part-8-asynchronous-actor-critic-agents-a3c-c88f72a5e9f2" TargetMode="External"/><Relationship Id="rId4" Type="http://schemas.openxmlformats.org/officeDocument/2006/relationships/hyperlink" Target="https://en.wikipedia.org/wiki/State%E2%80%93action%E2%80%93reward%E2%80%93state%E2%80%93action" TargetMode="External"/></Relationships>
</file>

<file path=ppt/slides/_rels/slide32.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8" Type="http://schemas.openxmlformats.org/officeDocument/2006/relationships/hyperlink" Target="https://en.wikipedia.org/wiki/AlphaZero" TargetMode="External"/><Relationship Id="rId3" Type="http://schemas.openxmlformats.org/officeDocument/2006/relationships/hyperlink" Target="https://www.youtube.com/watch?v=gn4nRCC9TwQ" TargetMode="External"/><Relationship Id="rId7" Type="http://schemas.openxmlformats.org/officeDocument/2006/relationships/hyperlink" Target="https://en.wikipedia.org/wiki/AlphaGo" TargetMode="External"/><Relationship Id="rId2" Type="http://schemas.openxmlformats.org/officeDocument/2006/relationships/hyperlink" Target="https://www.youtube.com/watch?v=VMp6pq6_QjI" TargetMode="External"/><Relationship Id="rId1" Type="http://schemas.openxmlformats.org/officeDocument/2006/relationships/slideLayout" Target="../slideLayouts/slideLayout2.xml"/><Relationship Id="rId6" Type="http://schemas.openxmlformats.org/officeDocument/2006/relationships/image" Target="../media/image9.jpg"/><Relationship Id="rId5" Type="http://schemas.openxmlformats.org/officeDocument/2006/relationships/hyperlink" Target="https://www.youtube.com/watch?v=tlOIHko8ySg" TargetMode="External"/><Relationship Id="rId4" Type="http://schemas.openxmlformats.org/officeDocument/2006/relationships/hyperlink" Target="https://youtu.be/L6bbFgjkqK0" TargetMode="External"/></Relationships>
</file>

<file path=ppt/slides/_rels/slide34.xml.rels><?xml version="1.0" encoding="UTF-8" standalone="yes" ?><Relationships xmlns="http://schemas.openxmlformats.org/package/2006/relationships"><Relationship Id="rId3" Target="../slideLayouts/slideLayout2.xml" Type="http://schemas.openxmlformats.org/officeDocument/2006/relationships/slideLayout"/><Relationship Id="rId2" Target="../media/media1.mp4" Type="http://schemas.openxmlformats.org/officeDocument/2006/relationships/video"/><Relationship Id="rId1" Target="../media/media1.mp4" Type="http://schemas.microsoft.com/office/2007/relationships/media"/><Relationship Id="rId4" Target="../media/image20.jpeg" Type="http://schemas.openxmlformats.org/officeDocument/2006/relationships/image"/></Relationships>
</file>

<file path=ppt/slides/_rels/slide35.xml.rels><?xml version="1.0" encoding="UTF-8" standalone="yes"?>
<Relationships xmlns="http://schemas.openxmlformats.org/package/2006/relationships"><Relationship Id="rId3" Type="http://schemas.openxmlformats.org/officeDocument/2006/relationships/hyperlink" Target="https://en.wikipedia.org/wiki/Random_forest" TargetMode="External"/><Relationship Id="rId2" Type="http://schemas.openxmlformats.org/officeDocument/2006/relationships/image" Target="../media/image9.jpg"/><Relationship Id="rId1" Type="http://schemas.openxmlformats.org/officeDocument/2006/relationships/slideLayout" Target="../slideLayouts/slideLayout2.xml"/><Relationship Id="rId4" Type="http://schemas.openxmlformats.org/officeDocument/2006/relationships/hyperlink" Target="https://en.wikipedia.org/wiki/Gradient_boosting" TargetMode="External"/></Relationships>
</file>

<file path=ppt/slides/_rels/slide3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arget="../media/image9.jpg" Type="http://schemas.openxmlformats.org/officeDocument/2006/relationships/image"/><Relationship Id="rId2" Target="../media/image21.png" Type="http://schemas.openxmlformats.org/officeDocument/2006/relationships/image"/><Relationship Id="rId1" Target="../slideLayouts/slideLayout2.xml" Type="http://schemas.openxmlformats.org/officeDocument/2006/relationships/slideLayout"/></Relationships>
</file>

<file path=ppt/slides/_rels/slide38.xml.rels><?xml version="1.0" encoding="UTF-8" standalone="yes" ?><Relationships xmlns="http://schemas.openxmlformats.org/package/2006/relationships"><Relationship Id="rId3" Target="../media/image22.jpeg" Type="http://schemas.openxmlformats.org/officeDocument/2006/relationships/image"/><Relationship Id="rId2" Target="../media/image9.jpg" Type="http://schemas.openxmlformats.org/officeDocument/2006/relationships/image"/><Relationship Id="rId1" Target="../slideLayouts/slideLayout2.xml" Type="http://schemas.openxmlformats.org/officeDocument/2006/relationships/slideLayout"/></Relationships>
</file>

<file path=ppt/slides/_rels/slide39.xml.rels><?xml version="1.0" encoding="UTF-8" standalone="yes" ?><Relationships xmlns="http://schemas.openxmlformats.org/package/2006/relationships"><Relationship Id="rId3" Target="../media/image9.jpg" Type="http://schemas.openxmlformats.org/officeDocument/2006/relationships/image"/><Relationship Id="rId2" Target="../media/image23.jpeg" Type="http://schemas.openxmlformats.org/officeDocument/2006/relationships/image"/><Relationship Id="rId1" Target="../slideLayouts/slideLayout2.xml" Type="http://schemas.openxmlformats.org/officeDocument/2006/relationships/slideLayout"/></Relationships>
</file>

<file path=ppt/slides/_rels/slide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s://code.fb.com/ml-applications/evaluating-boosted-decision-trees-for-billions-of-users/" TargetMode="External"/><Relationship Id="rId2" Type="http://schemas.openxmlformats.org/officeDocument/2006/relationships/image" Target="../media/image9.jpg"/><Relationship Id="rId1" Type="http://schemas.openxmlformats.org/officeDocument/2006/relationships/slideLayout" Target="../slideLayouts/slideLayout2.xml"/><Relationship Id="rId4" Type="http://schemas.openxmlformats.org/officeDocument/2006/relationships/hyperlink" Target="https://towardsdatascience.com/catboost-vs-light-gbm-vs-xgboost-5f93620723db" TargetMode="External"/></Relationships>
</file>

<file path=ppt/slides/_rels/slide41.xml.rels><?xml version="1.0" encoding="UTF-8" standalone="yes" ?><Relationships xmlns="http://schemas.openxmlformats.org/package/2006/relationships"><Relationship Id="rId3" Target="../media/image24.jpeg" Type="http://schemas.openxmlformats.org/officeDocument/2006/relationships/image"/><Relationship Id="rId2" Target="../media/image9.jpg" Type="http://schemas.openxmlformats.org/officeDocument/2006/relationships/image"/><Relationship Id="rId1" Target="../slideLayouts/slideLayout2.xml" Type="http://schemas.openxmlformats.org/officeDocument/2006/relationships/slideLayout"/></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arget="../media/image26.jpeg" Type="http://schemas.openxmlformats.org/officeDocument/2006/relationships/image"/><Relationship Id="rId2" Target="../media/image25.png" Type="http://schemas.openxmlformats.org/officeDocument/2006/relationships/image"/><Relationship Id="rId1" Target="../slideLayouts/slideLayout2.xml" Type="http://schemas.openxmlformats.org/officeDocument/2006/relationships/slideLayout"/></Relationships>
</file>

<file path=ppt/slides/_rels/slide44.xml.rels><?xml version="1.0" encoding="UTF-8" standalone="yes" ?><Relationships xmlns="http://schemas.openxmlformats.org/package/2006/relationships"><Relationship Id="rId2" Target="../media/image27.png" Type="http://schemas.openxmlformats.org/officeDocument/2006/relationships/image"/><Relationship Id="rId1" Target="../slideLayouts/slideLayout2.xml" Type="http://schemas.openxmlformats.org/officeDocument/2006/relationships/slideLayout"/></Relationships>
</file>

<file path=ppt/slides/_rels/slide45.xml.rels><?xml version="1.0" encoding="UTF-8" standalone="yes" ?><Relationships xmlns="http://schemas.openxmlformats.org/package/2006/relationships"><Relationship Id="rId2" Target="../media/image28.jpeg" Type="http://schemas.openxmlformats.org/officeDocument/2006/relationships/image"/><Relationship Id="rId1" Target="../slideLayouts/slideLayout2.xml" Type="http://schemas.openxmlformats.org/officeDocument/2006/relationships/slideLayout"/></Relationships>
</file>

<file path=ppt/slides/_rels/slide46.xml.rels><?xml version="1.0" encoding="UTF-8" standalone="yes"?>
<Relationships xmlns="http://schemas.openxmlformats.org/package/2006/relationships"><Relationship Id="rId2" Type="http://schemas.openxmlformats.org/officeDocument/2006/relationships/image" Target="../media/image29.gif"/><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8" Target="../media/image34.jpeg" Type="http://schemas.openxmlformats.org/officeDocument/2006/relationships/image"/><Relationship Id="rId3" Target="../media/image30.jpeg" Type="http://schemas.openxmlformats.org/officeDocument/2006/relationships/image"/><Relationship Id="rId7" Target="../media/image33.jpeg" Type="http://schemas.openxmlformats.org/officeDocument/2006/relationships/image"/><Relationship Id="rId2" Target="../notesSlides/notesSlide1.xml" Type="http://schemas.openxmlformats.org/officeDocument/2006/relationships/notesSlide"/><Relationship Id="rId1" Target="../slideLayouts/slideLayout2.xml" Type="http://schemas.openxmlformats.org/officeDocument/2006/relationships/slideLayout"/><Relationship Id="rId6" Target="https://youtu.be/p1b5aiTrGzY?t=257" TargetMode="External" Type="http://schemas.openxmlformats.org/officeDocument/2006/relationships/hyperlink"/><Relationship Id="rId5" Target="../media/image32.png" Type="http://schemas.openxmlformats.org/officeDocument/2006/relationships/image"/><Relationship Id="rId10" Target="https://teachablemachine.withgoogle.com/" TargetMode="External" Type="http://schemas.openxmlformats.org/officeDocument/2006/relationships/hyperlink"/><Relationship Id="rId4" Target="../media/image31.jpeg" Type="http://schemas.openxmlformats.org/officeDocument/2006/relationships/image"/><Relationship Id="rId9" Target="https://quickdraw.withgoogle.com/?locale=en_US" TargetMode="External" Type="http://schemas.openxmlformats.org/officeDocument/2006/relationships/hyperlink"/></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3AE6F917-D3D6-A648-9A98-B96EF30B5C40}"/>
              </a:ext>
            </a:extLst>
          </p:cNvPr>
          <p:cNvSpPr>
            <a:spLocks noGrp="1"/>
          </p:cNvSpPr>
          <p:nvPr>
            <p:ph type="subTitle" idx="1"/>
          </p:nvPr>
        </p:nvSpPr>
        <p:spPr>
          <a:xfrm>
            <a:off x="4781550" y="193050"/>
            <a:ext cx="3119438" cy="778500"/>
          </a:xfrm>
        </p:spPr>
        <p:txBody>
          <a:bodyPr>
            <a:normAutofit/>
          </a:bodyPr>
          <a:lstStyle/>
          <a:p>
            <a:r>
              <a:rPr lang="en-US" sz="2600" dirty="0"/>
              <a:t>Who am I?</a:t>
            </a:r>
            <a:endParaRPr lang="ru-RU" sz="2600" dirty="0"/>
          </a:p>
        </p:txBody>
      </p:sp>
      <p:pic>
        <p:nvPicPr>
          <p:cNvPr id="5" name="Picture 4">
            <a:extLst>
              <a:ext uri="{FF2B5EF4-FFF2-40B4-BE49-F238E27FC236}">
                <a16:creationId xmlns:a16="http://schemas.microsoft.com/office/drawing/2014/main" id="{7E10C131-DA54-9841-A93B-C134B5C0CDAC}"/>
              </a:ext>
            </a:extLst>
          </p:cNvPr>
          <p:cNvPicPr>
            <a:picLocks noChangeAspect="1"/>
          </p:cNvPicPr>
          <p:nvPr/>
        </p:nvPicPr>
        <p:blipFill>
          <a:blip r:embed="rId2"/>
          <a:stretch>
            <a:fillRect/>
          </a:stretch>
        </p:blipFill>
        <p:spPr>
          <a:xfrm>
            <a:off x="123481" y="587585"/>
            <a:ext cx="2075720" cy="2662792"/>
          </a:xfrm>
          <a:prstGeom prst="rect">
            <a:avLst/>
          </a:prstGeom>
        </p:spPr>
      </p:pic>
      <p:sp>
        <p:nvSpPr>
          <p:cNvPr id="6" name="Subtitle 2">
            <a:extLst>
              <a:ext uri="{FF2B5EF4-FFF2-40B4-BE49-F238E27FC236}">
                <a16:creationId xmlns:a16="http://schemas.microsoft.com/office/drawing/2014/main" id="{76C73535-5CEA-2549-B647-999ADC5923D1}"/>
              </a:ext>
            </a:extLst>
          </p:cNvPr>
          <p:cNvSpPr txBox="1">
            <a:spLocks/>
          </p:cNvSpPr>
          <p:nvPr/>
        </p:nvSpPr>
        <p:spPr>
          <a:xfrm>
            <a:off x="2659312" y="859121"/>
            <a:ext cx="7553324" cy="3162036"/>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Tx/>
              <a:buChar char="-"/>
            </a:pPr>
            <a:r>
              <a:rPr lang="en-US" sz="2100" dirty="0"/>
              <a:t>Bachelor’s degree in Applied Mathematics and Informatics (HSE)</a:t>
            </a:r>
          </a:p>
          <a:p>
            <a:pPr marL="342900" indent="-342900" algn="l">
              <a:buFontTx/>
              <a:buChar char="-"/>
            </a:pPr>
            <a:r>
              <a:rPr lang="en-US" sz="2100" dirty="0"/>
              <a:t>Master’s degree </a:t>
            </a:r>
            <a:r>
              <a:rPr lang="en-GB" sz="2100" dirty="0"/>
              <a:t>in Data Science (HSE)</a:t>
            </a:r>
          </a:p>
          <a:p>
            <a:pPr marL="342900" indent="-342900" algn="l">
              <a:buFontTx/>
              <a:buChar char="-"/>
            </a:pPr>
            <a:r>
              <a:rPr lang="en-GB" sz="2100" dirty="0"/>
              <a:t>Conducted course on Deep Learning in HSE university. Materials of course: </a:t>
            </a:r>
            <a:r>
              <a:rPr lang="en-GB" sz="2100" dirty="0">
                <a:hlinkClick r:id="rId3"/>
              </a:rPr>
              <a:t>https://www.coursera.org/learn/intro-to-deep-learning</a:t>
            </a:r>
            <a:endParaRPr lang="en-GB" sz="2100" dirty="0"/>
          </a:p>
          <a:p>
            <a:pPr marL="342900" indent="-342900" algn="l">
              <a:buFontTx/>
              <a:buChar char="-"/>
            </a:pPr>
            <a:r>
              <a:rPr lang="en-GB" sz="2100" dirty="0"/>
              <a:t>In Deloitte Moscow: April, 2018 – July, 2019 </a:t>
            </a:r>
          </a:p>
          <a:p>
            <a:pPr marL="342900" indent="-342900" algn="l">
              <a:buFontTx/>
              <a:buChar char="-"/>
            </a:pPr>
            <a:r>
              <a:rPr lang="en-GB" sz="2100" dirty="0"/>
              <a:t>Work in Deloitte M.E since July, 2019</a:t>
            </a:r>
          </a:p>
          <a:p>
            <a:pPr marL="342900" indent="-342900" algn="l">
              <a:buFontTx/>
              <a:buChar char="-"/>
            </a:pPr>
            <a:endParaRPr lang="en-GB" sz="2100" dirty="0"/>
          </a:p>
          <a:p>
            <a:pPr algn="l"/>
            <a:br>
              <a:rPr lang="en-GB" sz="2100" dirty="0"/>
            </a:br>
            <a:r>
              <a:rPr lang="en-US" sz="2100" dirty="0"/>
              <a:t> </a:t>
            </a:r>
            <a:endParaRPr lang="ru-RU" sz="2100" dirty="0"/>
          </a:p>
        </p:txBody>
      </p:sp>
      <p:sp>
        <p:nvSpPr>
          <p:cNvPr id="8" name="Subtitle 2">
            <a:extLst>
              <a:ext uri="{FF2B5EF4-FFF2-40B4-BE49-F238E27FC236}">
                <a16:creationId xmlns:a16="http://schemas.microsoft.com/office/drawing/2014/main" id="{98A49AA0-6866-7946-BB7A-3F39D44653C1}"/>
              </a:ext>
            </a:extLst>
          </p:cNvPr>
          <p:cNvSpPr txBox="1">
            <a:spLocks/>
          </p:cNvSpPr>
          <p:nvPr/>
        </p:nvSpPr>
        <p:spPr>
          <a:xfrm>
            <a:off x="2293918" y="4107260"/>
            <a:ext cx="6553200" cy="29359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Tx/>
              <a:buChar char="-"/>
            </a:pPr>
            <a:endParaRPr lang="ru-RU" dirty="0"/>
          </a:p>
        </p:txBody>
      </p:sp>
      <p:sp>
        <p:nvSpPr>
          <p:cNvPr id="9" name="Subtitle 2">
            <a:extLst>
              <a:ext uri="{FF2B5EF4-FFF2-40B4-BE49-F238E27FC236}">
                <a16:creationId xmlns:a16="http://schemas.microsoft.com/office/drawing/2014/main" id="{42D82FDE-5C84-4742-98D4-FDF2BDFEFF94}"/>
              </a:ext>
            </a:extLst>
          </p:cNvPr>
          <p:cNvSpPr txBox="1">
            <a:spLocks/>
          </p:cNvSpPr>
          <p:nvPr/>
        </p:nvSpPr>
        <p:spPr>
          <a:xfrm>
            <a:off x="2896518" y="4145542"/>
            <a:ext cx="6553200" cy="29359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2100" dirty="0"/>
              <a:t>Fond of: Mathematics (Analysis, Linear Algebra, Probability theory, Discrete Mathematics), </a:t>
            </a:r>
            <a:r>
              <a:rPr lang="en-GB" sz="2100" dirty="0" err="1"/>
              <a:t>Alogithms</a:t>
            </a:r>
            <a:r>
              <a:rPr lang="en-GB" sz="2100" dirty="0"/>
              <a:t> and Data</a:t>
            </a:r>
          </a:p>
          <a:p>
            <a:pPr algn="l"/>
            <a:r>
              <a:rPr lang="en-GB" sz="2100" dirty="0"/>
              <a:t>Structures, Data Science</a:t>
            </a:r>
          </a:p>
          <a:p>
            <a:pPr algn="l"/>
            <a:endParaRPr lang="ru-RU" sz="2100" dirty="0"/>
          </a:p>
        </p:txBody>
      </p:sp>
    </p:spTree>
    <p:extLst>
      <p:ext uri="{BB962C8B-B14F-4D97-AF65-F5344CB8AC3E}">
        <p14:creationId xmlns:p14="http://schemas.microsoft.com/office/powerpoint/2010/main" val="38101691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2">
            <a:extLst>
              <a:ext uri="{FF2B5EF4-FFF2-40B4-BE49-F238E27FC236}">
                <a16:creationId xmlns:a16="http://schemas.microsoft.com/office/drawing/2014/main" id="{585BA966-138A-464E-B1FB-1F6E6564B9FA}"/>
              </a:ext>
            </a:extLst>
          </p:cNvPr>
          <p:cNvSpPr txBox="1">
            <a:spLocks/>
          </p:cNvSpPr>
          <p:nvPr/>
        </p:nvSpPr>
        <p:spPr>
          <a:xfrm>
            <a:off x="1209560" y="389965"/>
            <a:ext cx="10369168" cy="6037729"/>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GB" sz="4000" dirty="0"/>
              <a:t>Without all the AI-s**t, the only goal of machine learning is to predict results based on incoming data</a:t>
            </a:r>
          </a:p>
          <a:p>
            <a:pPr algn="l"/>
            <a:endParaRPr lang="en-GB" sz="4000" dirty="0"/>
          </a:p>
          <a:p>
            <a:pPr algn="l"/>
            <a:r>
              <a:rPr lang="en-GB" sz="4000" dirty="0"/>
              <a:t>Three components of machine learning: </a:t>
            </a:r>
          </a:p>
          <a:p>
            <a:pPr algn="l"/>
            <a:r>
              <a:rPr lang="en-GB" sz="4000" b="1" dirty="0"/>
              <a:t>1. Data</a:t>
            </a:r>
          </a:p>
          <a:p>
            <a:pPr algn="l"/>
            <a:r>
              <a:rPr lang="en-GB" sz="4000" b="1" dirty="0"/>
              <a:t>2. Features</a:t>
            </a:r>
          </a:p>
          <a:p>
            <a:pPr algn="l"/>
            <a:r>
              <a:rPr lang="en-GB" sz="4000" b="1" dirty="0"/>
              <a:t>3. Algorithms</a:t>
            </a:r>
            <a:endParaRPr lang="ru-RU" sz="4000" b="1" dirty="0"/>
          </a:p>
        </p:txBody>
      </p:sp>
    </p:spTree>
    <p:extLst>
      <p:ext uri="{BB962C8B-B14F-4D97-AF65-F5344CB8AC3E}">
        <p14:creationId xmlns:p14="http://schemas.microsoft.com/office/powerpoint/2010/main" val="1662546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2">
            <a:extLst>
              <a:ext uri="{FF2B5EF4-FFF2-40B4-BE49-F238E27FC236}">
                <a16:creationId xmlns:a16="http://schemas.microsoft.com/office/drawing/2014/main" id="{585BA966-138A-464E-B1FB-1F6E6564B9FA}"/>
              </a:ext>
            </a:extLst>
          </p:cNvPr>
          <p:cNvSpPr txBox="1">
            <a:spLocks/>
          </p:cNvSpPr>
          <p:nvPr/>
        </p:nvSpPr>
        <p:spPr>
          <a:xfrm>
            <a:off x="564110" y="339349"/>
            <a:ext cx="10369168" cy="2935913"/>
          </a:xfrm>
          <a:prstGeom prst="rect">
            <a:avLst/>
          </a:prstGeom>
        </p:spPr>
        <p:txBody>
          <a:bodyPr vert="horz" lIns="91440" tIns="45720" rIns="91440" bIns="45720" rtlCol="0">
            <a:normAutofit fontScale="5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GB" sz="5100" b="1" dirty="0"/>
              <a:t>Data</a:t>
            </a:r>
            <a:endParaRPr lang="en-GB" sz="4000" b="1" dirty="0"/>
          </a:p>
          <a:p>
            <a:pPr algn="l"/>
            <a:r>
              <a:rPr lang="en-GB" sz="4000" dirty="0"/>
              <a:t>-       Want to predict something? Find data</a:t>
            </a:r>
          </a:p>
          <a:p>
            <a:pPr marL="571500" indent="-571500" algn="l">
              <a:buFontTx/>
              <a:buChar char="-"/>
            </a:pPr>
            <a:r>
              <a:rPr lang="en-GB" sz="4000" dirty="0"/>
              <a:t>Manual and automatic collection. Manual is more accurate, Automatic is cheaper</a:t>
            </a:r>
            <a:endParaRPr lang="ru-RU" sz="4000" dirty="0"/>
          </a:p>
          <a:p>
            <a:pPr marL="571500" indent="-571500" algn="l">
              <a:buFontTx/>
              <a:buChar char="-"/>
            </a:pPr>
            <a:r>
              <a:rPr lang="en-GB" sz="4000" dirty="0"/>
              <a:t>Cheap services </a:t>
            </a:r>
            <a:r>
              <a:rPr lang="en-GB" sz="4000" dirty="0">
                <a:hlinkClick r:id="rId2"/>
              </a:rPr>
              <a:t>https://www.mturk.com</a:t>
            </a:r>
            <a:r>
              <a:rPr lang="en-GB" sz="4000" dirty="0"/>
              <a:t> for manual data </a:t>
            </a:r>
            <a:r>
              <a:rPr lang="en-GB" sz="4000" dirty="0" err="1"/>
              <a:t>labeling</a:t>
            </a:r>
            <a:endParaRPr lang="ru-RU" sz="4000" dirty="0"/>
          </a:p>
          <a:p>
            <a:pPr marL="571500" indent="-571500" algn="l">
              <a:buFontTx/>
              <a:buChar char="-"/>
            </a:pPr>
            <a:endParaRPr lang="en-GB" sz="4000" dirty="0"/>
          </a:p>
          <a:p>
            <a:pPr algn="l"/>
            <a:endParaRPr lang="en-GB" sz="4000" dirty="0"/>
          </a:p>
          <a:p>
            <a:pPr algn="l"/>
            <a:r>
              <a:rPr lang="en-GB" sz="4000" dirty="0"/>
              <a:t>Somebody is very cunning and use their own customer to label data (</a:t>
            </a:r>
            <a:r>
              <a:rPr lang="en-GB" sz="4000" dirty="0" err="1"/>
              <a:t>ReCaptcha</a:t>
            </a:r>
            <a:r>
              <a:rPr lang="en-GB" sz="4000" dirty="0"/>
              <a:t> as well):</a:t>
            </a:r>
            <a:endParaRPr lang="ru-RU" sz="4000" dirty="0"/>
          </a:p>
        </p:txBody>
      </p:sp>
      <p:pic>
        <p:nvPicPr>
          <p:cNvPr id="5" name="Picture 4">
            <a:extLst>
              <a:ext uri="{FF2B5EF4-FFF2-40B4-BE49-F238E27FC236}">
                <a16:creationId xmlns:a16="http://schemas.microsoft.com/office/drawing/2014/main" id="{BA404839-6492-0148-ABA9-BB68505295C7}"/>
              </a:ext>
            </a:extLst>
          </p:cNvPr>
          <p:cNvPicPr>
            <a:picLocks noChangeAspect="1"/>
          </p:cNvPicPr>
          <p:nvPr/>
        </p:nvPicPr>
        <p:blipFill>
          <a:blip r:embed="rId3"/>
          <a:stretch>
            <a:fillRect/>
          </a:stretch>
        </p:blipFill>
        <p:spPr>
          <a:xfrm>
            <a:off x="2317977" y="3275262"/>
            <a:ext cx="2096149" cy="3444673"/>
          </a:xfrm>
          <a:prstGeom prst="rect">
            <a:avLst/>
          </a:prstGeom>
        </p:spPr>
      </p:pic>
      <p:pic>
        <p:nvPicPr>
          <p:cNvPr id="7" name="Picture 6">
            <a:extLst>
              <a:ext uri="{FF2B5EF4-FFF2-40B4-BE49-F238E27FC236}">
                <a16:creationId xmlns:a16="http://schemas.microsoft.com/office/drawing/2014/main" id="{2871D54B-F213-C145-A04A-DD70FEEDA8C2}"/>
              </a:ext>
            </a:extLst>
          </p:cNvPr>
          <p:cNvPicPr>
            <a:picLocks noChangeAspect="1"/>
          </p:cNvPicPr>
          <p:nvPr/>
        </p:nvPicPr>
        <p:blipFill>
          <a:blip r:embed="rId4"/>
          <a:stretch>
            <a:fillRect/>
          </a:stretch>
        </p:blipFill>
        <p:spPr>
          <a:xfrm>
            <a:off x="6837105" y="2844509"/>
            <a:ext cx="4975515" cy="3969355"/>
          </a:xfrm>
          <a:prstGeom prst="rect">
            <a:avLst/>
          </a:prstGeom>
        </p:spPr>
      </p:pic>
      <p:sp>
        <p:nvSpPr>
          <p:cNvPr id="8" name="Rectangle 7">
            <a:extLst>
              <a:ext uri="{FF2B5EF4-FFF2-40B4-BE49-F238E27FC236}">
                <a16:creationId xmlns:a16="http://schemas.microsoft.com/office/drawing/2014/main" id="{A6D3A48A-8052-EC44-A9F5-EFB70C943558}"/>
              </a:ext>
            </a:extLst>
          </p:cNvPr>
          <p:cNvSpPr/>
          <p:nvPr/>
        </p:nvSpPr>
        <p:spPr>
          <a:xfrm>
            <a:off x="7221894" y="4795935"/>
            <a:ext cx="1119673" cy="634481"/>
          </a:xfrm>
          <a:prstGeom prst="rect">
            <a:avLst/>
          </a:prstGeom>
          <a:solidFill>
            <a:srgbClr val="E9C59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Say what is written here?</a:t>
            </a:r>
            <a:endParaRPr lang="ru-RU" sz="1400" dirty="0">
              <a:solidFill>
                <a:schemeClr val="tx1"/>
              </a:solidFill>
            </a:endParaRPr>
          </a:p>
        </p:txBody>
      </p:sp>
      <p:sp>
        <p:nvSpPr>
          <p:cNvPr id="9" name="Rectangle 8">
            <a:extLst>
              <a:ext uri="{FF2B5EF4-FFF2-40B4-BE49-F238E27FC236}">
                <a16:creationId xmlns:a16="http://schemas.microsoft.com/office/drawing/2014/main" id="{83C86635-5BB1-9140-9E8E-C9457A64F475}"/>
              </a:ext>
            </a:extLst>
          </p:cNvPr>
          <p:cNvSpPr/>
          <p:nvPr/>
        </p:nvSpPr>
        <p:spPr>
          <a:xfrm>
            <a:off x="7828384" y="3125755"/>
            <a:ext cx="1894114" cy="2239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Are you robot?</a:t>
            </a:r>
            <a:endParaRPr lang="ru-RU" dirty="0">
              <a:solidFill>
                <a:schemeClr val="tx1"/>
              </a:solidFill>
            </a:endParaRPr>
          </a:p>
        </p:txBody>
      </p:sp>
      <p:sp>
        <p:nvSpPr>
          <p:cNvPr id="10" name="Rectangle 9">
            <a:extLst>
              <a:ext uri="{FF2B5EF4-FFF2-40B4-BE49-F238E27FC236}">
                <a16:creationId xmlns:a16="http://schemas.microsoft.com/office/drawing/2014/main" id="{59D072E9-66EA-1E47-9E86-83A69C6B2241}"/>
              </a:ext>
            </a:extLst>
          </p:cNvPr>
          <p:cNvSpPr/>
          <p:nvPr/>
        </p:nvSpPr>
        <p:spPr>
          <a:xfrm>
            <a:off x="7828384" y="3974841"/>
            <a:ext cx="3104894" cy="2519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Write symbols from the picture</a:t>
            </a:r>
            <a:endParaRPr lang="ru-RU" dirty="0">
              <a:solidFill>
                <a:schemeClr val="tx1"/>
              </a:solidFill>
            </a:endParaRPr>
          </a:p>
        </p:txBody>
      </p:sp>
    </p:spTree>
    <p:extLst>
      <p:ext uri="{BB962C8B-B14F-4D97-AF65-F5344CB8AC3E}">
        <p14:creationId xmlns:p14="http://schemas.microsoft.com/office/powerpoint/2010/main" val="16363390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2">
            <a:extLst>
              <a:ext uri="{FF2B5EF4-FFF2-40B4-BE49-F238E27FC236}">
                <a16:creationId xmlns:a16="http://schemas.microsoft.com/office/drawing/2014/main" id="{585BA966-138A-464E-B1FB-1F6E6564B9FA}"/>
              </a:ext>
            </a:extLst>
          </p:cNvPr>
          <p:cNvSpPr txBox="1">
            <a:spLocks/>
          </p:cNvSpPr>
          <p:nvPr/>
        </p:nvSpPr>
        <p:spPr>
          <a:xfrm>
            <a:off x="1106322" y="1223624"/>
            <a:ext cx="10369168" cy="4056299"/>
          </a:xfrm>
          <a:prstGeom prst="rect">
            <a:avLst/>
          </a:prstGeom>
        </p:spPr>
        <p:txBody>
          <a:bodyPr vert="horz" lIns="91440" tIns="45720" rIns="91440" bIns="45720" rtlCol="0">
            <a:normAutofit fontScale="92500"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GB" sz="4600" b="1" dirty="0"/>
              <a:t>Features (aka parameters or variables):</a:t>
            </a:r>
          </a:p>
          <a:p>
            <a:pPr algn="l"/>
            <a:r>
              <a:rPr lang="en-GB" sz="4000" dirty="0"/>
              <a:t>Examples:</a:t>
            </a:r>
          </a:p>
          <a:p>
            <a:pPr algn="l"/>
            <a:r>
              <a:rPr lang="en-GB" sz="4000" dirty="0"/>
              <a:t>car mileage, user's gender, stock price, word frequency in the text</a:t>
            </a:r>
          </a:p>
          <a:p>
            <a:pPr algn="l"/>
            <a:endParaRPr lang="en-GB" sz="4000" dirty="0"/>
          </a:p>
          <a:p>
            <a:pPr algn="l"/>
            <a:r>
              <a:rPr lang="en-GB" sz="4000" dirty="0"/>
              <a:t>When data stored in tables it's simple — features are column names</a:t>
            </a:r>
            <a:endParaRPr lang="ru-RU" sz="4000" dirty="0"/>
          </a:p>
        </p:txBody>
      </p:sp>
    </p:spTree>
    <p:extLst>
      <p:ext uri="{BB962C8B-B14F-4D97-AF65-F5344CB8AC3E}">
        <p14:creationId xmlns:p14="http://schemas.microsoft.com/office/powerpoint/2010/main" val="33442527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2">
            <a:extLst>
              <a:ext uri="{FF2B5EF4-FFF2-40B4-BE49-F238E27FC236}">
                <a16:creationId xmlns:a16="http://schemas.microsoft.com/office/drawing/2014/main" id="{585BA966-138A-464E-B1FB-1F6E6564B9FA}"/>
              </a:ext>
            </a:extLst>
          </p:cNvPr>
          <p:cNvSpPr txBox="1">
            <a:spLocks/>
          </p:cNvSpPr>
          <p:nvPr/>
        </p:nvSpPr>
        <p:spPr>
          <a:xfrm>
            <a:off x="638474" y="523567"/>
            <a:ext cx="10915051" cy="5810865"/>
          </a:xfrm>
          <a:prstGeom prst="rect">
            <a:avLst/>
          </a:prstGeom>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GB" sz="5400" b="1" dirty="0"/>
              <a:t>Algorithms</a:t>
            </a:r>
            <a:endParaRPr lang="en-GB" sz="4000" b="1" dirty="0"/>
          </a:p>
          <a:p>
            <a:pPr algn="l"/>
            <a:r>
              <a:rPr lang="en-GB" sz="4000" dirty="0"/>
              <a:t>The method you choose affects the precision, performance, and size of the final model. For simple models - CPU, for hard models - GPU </a:t>
            </a:r>
          </a:p>
          <a:p>
            <a:pPr algn="l"/>
            <a:endParaRPr lang="en-GB" sz="4000" dirty="0"/>
          </a:p>
          <a:p>
            <a:pPr algn="l"/>
            <a:r>
              <a:rPr lang="en-GB" sz="4000" b="1" dirty="0"/>
              <a:t>Most important nuance:</a:t>
            </a:r>
          </a:p>
          <a:p>
            <a:pPr algn="l"/>
            <a:endParaRPr lang="en-GB" sz="4000" dirty="0"/>
          </a:p>
          <a:p>
            <a:pPr algn="l"/>
            <a:r>
              <a:rPr lang="en-GB" sz="4000" b="1" dirty="0"/>
              <a:t>If there is no dependency in the data even the best algorithm won't help (garbage in – garbage out)</a:t>
            </a:r>
            <a:endParaRPr lang="ru-RU" sz="4000" b="1" dirty="0"/>
          </a:p>
        </p:txBody>
      </p:sp>
    </p:spTree>
    <p:extLst>
      <p:ext uri="{BB962C8B-B14F-4D97-AF65-F5344CB8AC3E}">
        <p14:creationId xmlns:p14="http://schemas.microsoft.com/office/powerpoint/2010/main" val="35322507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80C63BE-BD39-0548-B706-244AC5D3AD0B}"/>
              </a:ext>
            </a:extLst>
          </p:cNvPr>
          <p:cNvPicPr>
            <a:picLocks noChangeAspect="1"/>
          </p:cNvPicPr>
          <p:nvPr/>
        </p:nvPicPr>
        <p:blipFill>
          <a:blip r:embed="rId2"/>
          <a:stretch>
            <a:fillRect/>
          </a:stretch>
        </p:blipFill>
        <p:spPr>
          <a:xfrm>
            <a:off x="3413924" y="440516"/>
            <a:ext cx="5626837" cy="6417484"/>
          </a:xfrm>
          <a:prstGeom prst="rect">
            <a:avLst/>
          </a:prstGeom>
        </p:spPr>
      </p:pic>
      <p:sp>
        <p:nvSpPr>
          <p:cNvPr id="4" name="Subtitle 2">
            <a:extLst>
              <a:ext uri="{FF2B5EF4-FFF2-40B4-BE49-F238E27FC236}">
                <a16:creationId xmlns:a16="http://schemas.microsoft.com/office/drawing/2014/main" id="{585BA966-138A-464E-B1FB-1F6E6564B9FA}"/>
              </a:ext>
            </a:extLst>
          </p:cNvPr>
          <p:cNvSpPr txBox="1">
            <a:spLocks/>
          </p:cNvSpPr>
          <p:nvPr/>
        </p:nvSpPr>
        <p:spPr>
          <a:xfrm>
            <a:off x="2442264" y="0"/>
            <a:ext cx="10369168" cy="29359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GB" sz="3200" dirty="0"/>
              <a:t>The map of the machine learning world</a:t>
            </a:r>
            <a:endParaRPr lang="ru-RU" sz="3200" dirty="0"/>
          </a:p>
        </p:txBody>
      </p:sp>
    </p:spTree>
    <p:extLst>
      <p:ext uri="{BB962C8B-B14F-4D97-AF65-F5344CB8AC3E}">
        <p14:creationId xmlns:p14="http://schemas.microsoft.com/office/powerpoint/2010/main" val="15147001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2">
            <a:extLst>
              <a:ext uri="{FF2B5EF4-FFF2-40B4-BE49-F238E27FC236}">
                <a16:creationId xmlns:a16="http://schemas.microsoft.com/office/drawing/2014/main" id="{585BA966-138A-464E-B1FB-1F6E6564B9FA}"/>
              </a:ext>
            </a:extLst>
          </p:cNvPr>
          <p:cNvSpPr txBox="1">
            <a:spLocks/>
          </p:cNvSpPr>
          <p:nvPr/>
        </p:nvSpPr>
        <p:spPr>
          <a:xfrm>
            <a:off x="1209560" y="2324599"/>
            <a:ext cx="10369168" cy="29359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GB" sz="4000" dirty="0"/>
              <a:t>Training session #1: What is Machine Learning?</a:t>
            </a:r>
            <a:endParaRPr lang="ru-RU" sz="4000" dirty="0"/>
          </a:p>
        </p:txBody>
      </p:sp>
      <p:pic>
        <p:nvPicPr>
          <p:cNvPr id="3" name="Picture 2">
            <a:extLst>
              <a:ext uri="{FF2B5EF4-FFF2-40B4-BE49-F238E27FC236}">
                <a16:creationId xmlns:a16="http://schemas.microsoft.com/office/drawing/2014/main" id="{85B74838-B189-EB44-B9F2-683DFC19AD72}"/>
              </a:ext>
            </a:extLst>
          </p:cNvPr>
          <p:cNvPicPr>
            <a:picLocks noChangeAspect="1"/>
          </p:cNvPicPr>
          <p:nvPr/>
        </p:nvPicPr>
        <p:blipFill>
          <a:blip r:embed="rId2"/>
          <a:stretch>
            <a:fillRect/>
          </a:stretch>
        </p:blipFill>
        <p:spPr>
          <a:xfrm>
            <a:off x="830292" y="0"/>
            <a:ext cx="10531415" cy="6858000"/>
          </a:xfrm>
          <a:prstGeom prst="rect">
            <a:avLst/>
          </a:prstGeom>
        </p:spPr>
      </p:pic>
    </p:spTree>
    <p:extLst>
      <p:ext uri="{BB962C8B-B14F-4D97-AF65-F5344CB8AC3E}">
        <p14:creationId xmlns:p14="http://schemas.microsoft.com/office/powerpoint/2010/main" val="20149433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2">
            <a:extLst>
              <a:ext uri="{FF2B5EF4-FFF2-40B4-BE49-F238E27FC236}">
                <a16:creationId xmlns:a16="http://schemas.microsoft.com/office/drawing/2014/main" id="{E7A5C682-4A84-ED4E-96EB-842AB2E833B6}"/>
              </a:ext>
            </a:extLst>
          </p:cNvPr>
          <p:cNvSpPr txBox="1">
            <a:spLocks/>
          </p:cNvSpPr>
          <p:nvPr/>
        </p:nvSpPr>
        <p:spPr>
          <a:xfrm>
            <a:off x="781050" y="495301"/>
            <a:ext cx="10753481" cy="577215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GB" sz="5400" b="1" dirty="0"/>
              <a:t>Classical Machine Learning</a:t>
            </a:r>
          </a:p>
          <a:p>
            <a:pPr algn="l"/>
            <a:r>
              <a:rPr lang="en-GB" sz="4000" dirty="0"/>
              <a:t>Came from pure statistics in the '50s</a:t>
            </a:r>
          </a:p>
          <a:p>
            <a:pPr algn="l"/>
            <a:r>
              <a:rPr lang="en-GB" sz="4000" dirty="0"/>
              <a:t>- When you see a list of articles to "read next"</a:t>
            </a:r>
          </a:p>
          <a:p>
            <a:pPr algn="l"/>
            <a:r>
              <a:rPr lang="en-GB" sz="4000" dirty="0"/>
              <a:t>- Prediction of traffic jams</a:t>
            </a:r>
          </a:p>
          <a:p>
            <a:pPr algn="l"/>
            <a:r>
              <a:rPr lang="en-GB" sz="4000" dirty="0"/>
              <a:t>- People You May Know in Facebook</a:t>
            </a:r>
          </a:p>
          <a:p>
            <a:pPr algn="l"/>
            <a:r>
              <a:rPr lang="en-GB" sz="4000" dirty="0"/>
              <a:t>- Email Spam</a:t>
            </a:r>
          </a:p>
          <a:p>
            <a:pPr algn="l"/>
            <a:r>
              <a:rPr lang="en-GB" sz="4000" dirty="0"/>
              <a:t>- Bank blocks your card at random gas station in the middle of nowhere</a:t>
            </a:r>
            <a:endParaRPr lang="ru-RU" sz="4000" dirty="0"/>
          </a:p>
        </p:txBody>
      </p:sp>
    </p:spTree>
    <p:extLst>
      <p:ext uri="{BB962C8B-B14F-4D97-AF65-F5344CB8AC3E}">
        <p14:creationId xmlns:p14="http://schemas.microsoft.com/office/powerpoint/2010/main" val="30702841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288AE19-08AD-F64C-9D9B-4CA8D645BA1B}"/>
              </a:ext>
            </a:extLst>
          </p:cNvPr>
          <p:cNvPicPr>
            <a:picLocks noChangeAspect="1"/>
          </p:cNvPicPr>
          <p:nvPr/>
        </p:nvPicPr>
        <p:blipFill>
          <a:blip r:embed="rId2"/>
          <a:stretch>
            <a:fillRect/>
          </a:stretch>
        </p:blipFill>
        <p:spPr>
          <a:xfrm>
            <a:off x="0" y="0"/>
            <a:ext cx="9722356" cy="6858000"/>
          </a:xfrm>
          <a:prstGeom prst="rect">
            <a:avLst/>
          </a:prstGeom>
        </p:spPr>
      </p:pic>
      <p:pic>
        <p:nvPicPr>
          <p:cNvPr id="6" name="Picture 5">
            <a:extLst>
              <a:ext uri="{FF2B5EF4-FFF2-40B4-BE49-F238E27FC236}">
                <a16:creationId xmlns:a16="http://schemas.microsoft.com/office/drawing/2014/main" id="{EBE85E31-61DD-2541-8A27-6C91B041C826}"/>
              </a:ext>
            </a:extLst>
          </p:cNvPr>
          <p:cNvPicPr>
            <a:picLocks noChangeAspect="1"/>
          </p:cNvPicPr>
          <p:nvPr/>
        </p:nvPicPr>
        <p:blipFill>
          <a:blip r:embed="rId3"/>
          <a:stretch>
            <a:fillRect/>
          </a:stretch>
        </p:blipFill>
        <p:spPr>
          <a:xfrm>
            <a:off x="9339943" y="36786"/>
            <a:ext cx="2639565" cy="3010460"/>
          </a:xfrm>
          <a:prstGeom prst="rect">
            <a:avLst/>
          </a:prstGeom>
        </p:spPr>
      </p:pic>
      <p:sp>
        <p:nvSpPr>
          <p:cNvPr id="8" name="Oval 7">
            <a:extLst>
              <a:ext uri="{FF2B5EF4-FFF2-40B4-BE49-F238E27FC236}">
                <a16:creationId xmlns:a16="http://schemas.microsoft.com/office/drawing/2014/main" id="{FD402D55-E3A9-AA4C-B47F-AFC27D9777D4}"/>
              </a:ext>
            </a:extLst>
          </p:cNvPr>
          <p:cNvSpPr/>
          <p:nvPr/>
        </p:nvSpPr>
        <p:spPr>
          <a:xfrm>
            <a:off x="8957073" y="-1"/>
            <a:ext cx="3234927" cy="135595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34992893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2">
            <a:extLst>
              <a:ext uri="{FF2B5EF4-FFF2-40B4-BE49-F238E27FC236}">
                <a16:creationId xmlns:a16="http://schemas.microsoft.com/office/drawing/2014/main" id="{B448B0D1-49EA-3A43-A0DB-238496221A29}"/>
              </a:ext>
            </a:extLst>
          </p:cNvPr>
          <p:cNvSpPr txBox="1">
            <a:spLocks/>
          </p:cNvSpPr>
          <p:nvPr/>
        </p:nvSpPr>
        <p:spPr>
          <a:xfrm>
            <a:off x="421563" y="304626"/>
            <a:ext cx="8613469" cy="29359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GB" sz="4000" b="1" dirty="0"/>
              <a:t>Classification</a:t>
            </a:r>
            <a:r>
              <a:rPr lang="en-GB" sz="4000" dirty="0"/>
              <a:t>: </a:t>
            </a:r>
            <a:r>
              <a:rPr lang="en-GB" i="1" dirty="0"/>
              <a:t>Splits objects based at one of the attributes known beforehand</a:t>
            </a:r>
            <a:endParaRPr lang="en-GB" sz="4000" dirty="0"/>
          </a:p>
        </p:txBody>
      </p:sp>
      <p:pic>
        <p:nvPicPr>
          <p:cNvPr id="5" name="Picture 4">
            <a:extLst>
              <a:ext uri="{FF2B5EF4-FFF2-40B4-BE49-F238E27FC236}">
                <a16:creationId xmlns:a16="http://schemas.microsoft.com/office/drawing/2014/main" id="{43E5866B-BE79-CC47-BCAB-9273BBC75430}"/>
              </a:ext>
            </a:extLst>
          </p:cNvPr>
          <p:cNvPicPr>
            <a:picLocks noChangeAspect="1"/>
          </p:cNvPicPr>
          <p:nvPr/>
        </p:nvPicPr>
        <p:blipFill>
          <a:blip r:embed="rId2"/>
          <a:stretch>
            <a:fillRect/>
          </a:stretch>
        </p:blipFill>
        <p:spPr>
          <a:xfrm>
            <a:off x="8130988" y="2796988"/>
            <a:ext cx="4061012" cy="4061012"/>
          </a:xfrm>
          <a:prstGeom prst="rect">
            <a:avLst/>
          </a:prstGeom>
        </p:spPr>
      </p:pic>
      <p:sp>
        <p:nvSpPr>
          <p:cNvPr id="6" name="Subtitle 2">
            <a:extLst>
              <a:ext uri="{FF2B5EF4-FFF2-40B4-BE49-F238E27FC236}">
                <a16:creationId xmlns:a16="http://schemas.microsoft.com/office/drawing/2014/main" id="{3824FEC9-78C7-2B4C-9879-C65BD021A1B4}"/>
              </a:ext>
            </a:extLst>
          </p:cNvPr>
          <p:cNvSpPr txBox="1">
            <a:spLocks/>
          </p:cNvSpPr>
          <p:nvPr/>
        </p:nvSpPr>
        <p:spPr>
          <a:xfrm>
            <a:off x="421563" y="2107655"/>
            <a:ext cx="6893637" cy="384117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GB" sz="3200" dirty="0"/>
              <a:t>Today used for:</a:t>
            </a:r>
            <a:br>
              <a:rPr lang="en-GB" sz="4800" dirty="0"/>
            </a:br>
            <a:r>
              <a:rPr lang="en-GB" sz="3200" dirty="0"/>
              <a:t>– Spam filtering</a:t>
            </a:r>
            <a:br>
              <a:rPr lang="en-GB" sz="4800" dirty="0"/>
            </a:br>
            <a:r>
              <a:rPr lang="en-GB" sz="3200" dirty="0"/>
              <a:t>– Language detection</a:t>
            </a:r>
            <a:br>
              <a:rPr lang="en-GB" sz="4800" dirty="0"/>
            </a:br>
            <a:r>
              <a:rPr lang="en-GB" sz="3200" dirty="0"/>
              <a:t>– A search of similar documents</a:t>
            </a:r>
            <a:br>
              <a:rPr lang="en-GB" sz="4800" dirty="0"/>
            </a:br>
            <a:r>
              <a:rPr lang="en-GB" sz="3200" dirty="0"/>
              <a:t>– Recognition of handwritten characters and numbers</a:t>
            </a:r>
            <a:br>
              <a:rPr lang="en-GB" sz="4800" dirty="0"/>
            </a:br>
            <a:r>
              <a:rPr lang="en-GB" sz="3200" dirty="0"/>
              <a:t>– Fraud detection</a:t>
            </a:r>
            <a:endParaRPr lang="en-GB" sz="4800" dirty="0"/>
          </a:p>
        </p:txBody>
      </p:sp>
      <p:pic>
        <p:nvPicPr>
          <p:cNvPr id="7" name="Picture 6">
            <a:extLst>
              <a:ext uri="{FF2B5EF4-FFF2-40B4-BE49-F238E27FC236}">
                <a16:creationId xmlns:a16="http://schemas.microsoft.com/office/drawing/2014/main" id="{CD687CC9-3F5C-A443-94C4-083B8361A3BD}"/>
              </a:ext>
            </a:extLst>
          </p:cNvPr>
          <p:cNvPicPr>
            <a:picLocks noChangeAspect="1"/>
          </p:cNvPicPr>
          <p:nvPr/>
        </p:nvPicPr>
        <p:blipFill>
          <a:blip r:embed="rId3"/>
          <a:stretch>
            <a:fillRect/>
          </a:stretch>
        </p:blipFill>
        <p:spPr>
          <a:xfrm>
            <a:off x="9247524" y="0"/>
            <a:ext cx="2913586" cy="3322984"/>
          </a:xfrm>
          <a:prstGeom prst="rect">
            <a:avLst/>
          </a:prstGeom>
        </p:spPr>
      </p:pic>
      <p:sp>
        <p:nvSpPr>
          <p:cNvPr id="8" name="Oval 7">
            <a:extLst>
              <a:ext uri="{FF2B5EF4-FFF2-40B4-BE49-F238E27FC236}">
                <a16:creationId xmlns:a16="http://schemas.microsoft.com/office/drawing/2014/main" id="{F301D0F1-52CC-B64C-895C-3DB34EA56DA4}"/>
              </a:ext>
            </a:extLst>
          </p:cNvPr>
          <p:cNvSpPr/>
          <p:nvPr/>
        </p:nvSpPr>
        <p:spPr>
          <a:xfrm>
            <a:off x="10737476" y="-36786"/>
            <a:ext cx="1537028" cy="46709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22118471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2">
            <a:extLst>
              <a:ext uri="{FF2B5EF4-FFF2-40B4-BE49-F238E27FC236}">
                <a16:creationId xmlns:a16="http://schemas.microsoft.com/office/drawing/2014/main" id="{B448B0D1-49EA-3A43-A0DB-238496221A29}"/>
              </a:ext>
            </a:extLst>
          </p:cNvPr>
          <p:cNvSpPr txBox="1">
            <a:spLocks/>
          </p:cNvSpPr>
          <p:nvPr/>
        </p:nvSpPr>
        <p:spPr>
          <a:xfrm>
            <a:off x="1822832" y="3531704"/>
            <a:ext cx="10369168" cy="29359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GB" sz="3600" dirty="0"/>
              <a:t>Popular algorithms: </a:t>
            </a:r>
            <a:r>
              <a:rPr lang="en-GB" sz="3600" dirty="0">
                <a:hlinkClick r:id="rId2"/>
              </a:rPr>
              <a:t>Naive Bayes</a:t>
            </a:r>
            <a:r>
              <a:rPr lang="en-GB" sz="3600" dirty="0"/>
              <a:t>, </a:t>
            </a:r>
            <a:r>
              <a:rPr lang="en-GB" sz="3600" dirty="0">
                <a:hlinkClick r:id="rId3"/>
              </a:rPr>
              <a:t>Decision Tree</a:t>
            </a:r>
            <a:r>
              <a:rPr lang="en-GB" sz="3600" dirty="0"/>
              <a:t>, </a:t>
            </a:r>
            <a:r>
              <a:rPr lang="en-GB" sz="3600" dirty="0">
                <a:hlinkClick r:id="rId4"/>
              </a:rPr>
              <a:t>Logistic Regression</a:t>
            </a:r>
            <a:r>
              <a:rPr lang="en-GB" sz="3600" dirty="0"/>
              <a:t>, </a:t>
            </a:r>
            <a:r>
              <a:rPr lang="en-GB" sz="3600" dirty="0">
                <a:hlinkClick r:id="rId5"/>
              </a:rPr>
              <a:t>K-Nearest Neighbours</a:t>
            </a:r>
            <a:r>
              <a:rPr lang="en-GB" sz="3600" dirty="0"/>
              <a:t>, </a:t>
            </a:r>
            <a:r>
              <a:rPr lang="en-GB" sz="3600" dirty="0">
                <a:hlinkClick r:id="rId6"/>
              </a:rPr>
              <a:t>Support Vector Machine</a:t>
            </a:r>
            <a:endParaRPr lang="ru-RU" sz="5400" dirty="0"/>
          </a:p>
        </p:txBody>
      </p:sp>
      <p:pic>
        <p:nvPicPr>
          <p:cNvPr id="3" name="Picture 2">
            <a:extLst>
              <a:ext uri="{FF2B5EF4-FFF2-40B4-BE49-F238E27FC236}">
                <a16:creationId xmlns:a16="http://schemas.microsoft.com/office/drawing/2014/main" id="{6E1B8C1C-25B6-F142-8663-839180A8C626}"/>
              </a:ext>
            </a:extLst>
          </p:cNvPr>
          <p:cNvPicPr>
            <a:picLocks noChangeAspect="1"/>
          </p:cNvPicPr>
          <p:nvPr/>
        </p:nvPicPr>
        <p:blipFill>
          <a:blip r:embed="rId7"/>
          <a:stretch>
            <a:fillRect/>
          </a:stretch>
        </p:blipFill>
        <p:spPr>
          <a:xfrm>
            <a:off x="9247524" y="0"/>
            <a:ext cx="2913586" cy="3322984"/>
          </a:xfrm>
          <a:prstGeom prst="rect">
            <a:avLst/>
          </a:prstGeom>
        </p:spPr>
      </p:pic>
      <p:sp>
        <p:nvSpPr>
          <p:cNvPr id="5" name="Oval 4">
            <a:extLst>
              <a:ext uri="{FF2B5EF4-FFF2-40B4-BE49-F238E27FC236}">
                <a16:creationId xmlns:a16="http://schemas.microsoft.com/office/drawing/2014/main" id="{46AC2BA5-B1EA-4A42-941C-5D19948C5016}"/>
              </a:ext>
            </a:extLst>
          </p:cNvPr>
          <p:cNvSpPr/>
          <p:nvPr/>
        </p:nvSpPr>
        <p:spPr>
          <a:xfrm>
            <a:off x="10737476" y="-36786"/>
            <a:ext cx="1537028" cy="46709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33703538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2">
            <a:extLst>
              <a:ext uri="{FF2B5EF4-FFF2-40B4-BE49-F238E27FC236}">
                <a16:creationId xmlns:a16="http://schemas.microsoft.com/office/drawing/2014/main" id="{622465D7-3577-8E41-8B0E-751EC98ABA05}"/>
              </a:ext>
            </a:extLst>
          </p:cNvPr>
          <p:cNvSpPr txBox="1">
            <a:spLocks/>
          </p:cNvSpPr>
          <p:nvPr/>
        </p:nvSpPr>
        <p:spPr>
          <a:xfrm>
            <a:off x="1209560" y="2324599"/>
            <a:ext cx="10369168" cy="29359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GB" sz="4000" dirty="0"/>
              <a:t>Training session #1: What is Machine Learning?</a:t>
            </a:r>
            <a:endParaRPr lang="ru-RU" sz="4000" dirty="0"/>
          </a:p>
        </p:txBody>
      </p:sp>
    </p:spTree>
    <p:extLst>
      <p:ext uri="{BB962C8B-B14F-4D97-AF65-F5344CB8AC3E}">
        <p14:creationId xmlns:p14="http://schemas.microsoft.com/office/powerpoint/2010/main" val="11063622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2">
            <a:extLst>
              <a:ext uri="{FF2B5EF4-FFF2-40B4-BE49-F238E27FC236}">
                <a16:creationId xmlns:a16="http://schemas.microsoft.com/office/drawing/2014/main" id="{B448B0D1-49EA-3A43-A0DB-238496221A29}"/>
              </a:ext>
            </a:extLst>
          </p:cNvPr>
          <p:cNvSpPr txBox="1">
            <a:spLocks/>
          </p:cNvSpPr>
          <p:nvPr/>
        </p:nvSpPr>
        <p:spPr>
          <a:xfrm>
            <a:off x="126583" y="218241"/>
            <a:ext cx="10369168" cy="29359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GB" sz="4400" dirty="0"/>
              <a:t>Idea of Naive Bayes classifier:</a:t>
            </a:r>
            <a:endParaRPr lang="ru-RU" sz="4400" dirty="0"/>
          </a:p>
        </p:txBody>
      </p:sp>
      <p:pic>
        <p:nvPicPr>
          <p:cNvPr id="2" name="Picture 1">
            <a:extLst>
              <a:ext uri="{FF2B5EF4-FFF2-40B4-BE49-F238E27FC236}">
                <a16:creationId xmlns:a16="http://schemas.microsoft.com/office/drawing/2014/main" id="{98B87E1B-0C22-654F-8191-F44D0ADED8FC}"/>
              </a:ext>
            </a:extLst>
          </p:cNvPr>
          <p:cNvPicPr>
            <a:picLocks noChangeAspect="1"/>
          </p:cNvPicPr>
          <p:nvPr/>
        </p:nvPicPr>
        <p:blipFill>
          <a:blip r:embed="rId2"/>
          <a:stretch>
            <a:fillRect/>
          </a:stretch>
        </p:blipFill>
        <p:spPr>
          <a:xfrm>
            <a:off x="126583" y="1009291"/>
            <a:ext cx="9129895" cy="4729320"/>
          </a:xfrm>
          <a:prstGeom prst="rect">
            <a:avLst/>
          </a:prstGeom>
        </p:spPr>
      </p:pic>
      <p:sp>
        <p:nvSpPr>
          <p:cNvPr id="5" name="Subtitle 2">
            <a:extLst>
              <a:ext uri="{FF2B5EF4-FFF2-40B4-BE49-F238E27FC236}">
                <a16:creationId xmlns:a16="http://schemas.microsoft.com/office/drawing/2014/main" id="{0BEAF165-971F-F045-BEE6-43361925F42C}"/>
              </a:ext>
            </a:extLst>
          </p:cNvPr>
          <p:cNvSpPr txBox="1">
            <a:spLocks/>
          </p:cNvSpPr>
          <p:nvPr/>
        </p:nvSpPr>
        <p:spPr>
          <a:xfrm>
            <a:off x="126583" y="5845467"/>
            <a:ext cx="8977660" cy="80796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2500" u="sng" dirty="0"/>
              <a:t>Pass it by: </a:t>
            </a:r>
            <a:r>
              <a:rPr lang="en-GB" sz="2500" dirty="0"/>
              <a:t>adding lots of "good" words at the end of the email -  </a:t>
            </a:r>
            <a:r>
              <a:rPr lang="en-GB" sz="2500" dirty="0">
                <a:hlinkClick r:id="rId3"/>
              </a:rPr>
              <a:t>Bayesian poisoning</a:t>
            </a:r>
            <a:r>
              <a:rPr lang="en-GB" sz="2500" dirty="0"/>
              <a:t>. </a:t>
            </a:r>
            <a:endParaRPr lang="ru-RU" sz="2500" dirty="0"/>
          </a:p>
        </p:txBody>
      </p:sp>
      <p:pic>
        <p:nvPicPr>
          <p:cNvPr id="7" name="Picture 6">
            <a:extLst>
              <a:ext uri="{FF2B5EF4-FFF2-40B4-BE49-F238E27FC236}">
                <a16:creationId xmlns:a16="http://schemas.microsoft.com/office/drawing/2014/main" id="{D05514D4-3789-B345-BE29-063EC88F976B}"/>
              </a:ext>
            </a:extLst>
          </p:cNvPr>
          <p:cNvPicPr>
            <a:picLocks noChangeAspect="1"/>
          </p:cNvPicPr>
          <p:nvPr/>
        </p:nvPicPr>
        <p:blipFill>
          <a:blip r:embed="rId4"/>
          <a:stretch>
            <a:fillRect/>
          </a:stretch>
        </p:blipFill>
        <p:spPr>
          <a:xfrm>
            <a:off x="9247524" y="0"/>
            <a:ext cx="2913586" cy="3322984"/>
          </a:xfrm>
          <a:prstGeom prst="rect">
            <a:avLst/>
          </a:prstGeom>
        </p:spPr>
      </p:pic>
      <p:sp>
        <p:nvSpPr>
          <p:cNvPr id="8" name="Oval 7">
            <a:extLst>
              <a:ext uri="{FF2B5EF4-FFF2-40B4-BE49-F238E27FC236}">
                <a16:creationId xmlns:a16="http://schemas.microsoft.com/office/drawing/2014/main" id="{212DC357-2501-5543-802B-E21ECD0A2C06}"/>
              </a:ext>
            </a:extLst>
          </p:cNvPr>
          <p:cNvSpPr/>
          <p:nvPr/>
        </p:nvSpPr>
        <p:spPr>
          <a:xfrm>
            <a:off x="10933888" y="0"/>
            <a:ext cx="471793" cy="13132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24280709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55D55CE-2EFD-4F45-81A4-05B042944C32}"/>
              </a:ext>
            </a:extLst>
          </p:cNvPr>
          <p:cNvPicPr>
            <a:picLocks noChangeAspect="1"/>
          </p:cNvPicPr>
          <p:nvPr/>
        </p:nvPicPr>
        <p:blipFill>
          <a:blip r:embed="rId2"/>
          <a:stretch>
            <a:fillRect/>
          </a:stretch>
        </p:blipFill>
        <p:spPr>
          <a:xfrm>
            <a:off x="9247524" y="0"/>
            <a:ext cx="2913586" cy="3322984"/>
          </a:xfrm>
          <a:prstGeom prst="rect">
            <a:avLst/>
          </a:prstGeom>
        </p:spPr>
      </p:pic>
      <p:sp>
        <p:nvSpPr>
          <p:cNvPr id="5" name="Oval 4">
            <a:extLst>
              <a:ext uri="{FF2B5EF4-FFF2-40B4-BE49-F238E27FC236}">
                <a16:creationId xmlns:a16="http://schemas.microsoft.com/office/drawing/2014/main" id="{8480A29A-E6B7-9842-9ADF-939CF4060A48}"/>
              </a:ext>
            </a:extLst>
          </p:cNvPr>
          <p:cNvSpPr/>
          <p:nvPr/>
        </p:nvSpPr>
        <p:spPr>
          <a:xfrm>
            <a:off x="11463278" y="101065"/>
            <a:ext cx="471793" cy="13132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2" name="Picture 1">
            <a:extLst>
              <a:ext uri="{FF2B5EF4-FFF2-40B4-BE49-F238E27FC236}">
                <a16:creationId xmlns:a16="http://schemas.microsoft.com/office/drawing/2014/main" id="{769196B7-B32C-6848-AF37-8ECBF433BCA0}"/>
              </a:ext>
            </a:extLst>
          </p:cNvPr>
          <p:cNvPicPr>
            <a:picLocks noChangeAspect="1"/>
          </p:cNvPicPr>
          <p:nvPr/>
        </p:nvPicPr>
        <p:blipFill rotWithShape="1">
          <a:blip r:embed="rId3"/>
          <a:srcRect r="6791" b="11796"/>
          <a:stretch/>
        </p:blipFill>
        <p:spPr>
          <a:xfrm>
            <a:off x="2263251" y="487210"/>
            <a:ext cx="6323537" cy="4299103"/>
          </a:xfrm>
          <a:prstGeom prst="rect">
            <a:avLst/>
          </a:prstGeom>
        </p:spPr>
      </p:pic>
      <p:sp>
        <p:nvSpPr>
          <p:cNvPr id="6" name="Subtitle 2">
            <a:extLst>
              <a:ext uri="{FF2B5EF4-FFF2-40B4-BE49-F238E27FC236}">
                <a16:creationId xmlns:a16="http://schemas.microsoft.com/office/drawing/2014/main" id="{F7CE6961-F5EA-DD40-A3A8-61EC28CB8907}"/>
              </a:ext>
            </a:extLst>
          </p:cNvPr>
          <p:cNvSpPr txBox="1">
            <a:spLocks/>
          </p:cNvSpPr>
          <p:nvPr/>
        </p:nvSpPr>
        <p:spPr>
          <a:xfrm>
            <a:off x="126581" y="-11669"/>
            <a:ext cx="10369168" cy="29359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GB" sz="4400" dirty="0"/>
              <a:t>Idea of </a:t>
            </a:r>
            <a:r>
              <a:rPr lang="en-US" sz="4400" dirty="0"/>
              <a:t>Decision Tree</a:t>
            </a:r>
            <a:r>
              <a:rPr lang="en-GB" sz="4400" dirty="0"/>
              <a:t>:</a:t>
            </a:r>
            <a:endParaRPr lang="ru-RU" sz="4400" dirty="0"/>
          </a:p>
        </p:txBody>
      </p:sp>
      <p:sp>
        <p:nvSpPr>
          <p:cNvPr id="8" name="Subtitle 2">
            <a:extLst>
              <a:ext uri="{FF2B5EF4-FFF2-40B4-BE49-F238E27FC236}">
                <a16:creationId xmlns:a16="http://schemas.microsoft.com/office/drawing/2014/main" id="{21937C7B-A7D4-1743-BA8B-D412FE1D7D8D}"/>
              </a:ext>
            </a:extLst>
          </p:cNvPr>
          <p:cNvSpPr txBox="1">
            <a:spLocks/>
          </p:cNvSpPr>
          <p:nvPr/>
        </p:nvSpPr>
        <p:spPr>
          <a:xfrm>
            <a:off x="126581" y="5192555"/>
            <a:ext cx="5969419" cy="144720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ru-RU" dirty="0"/>
          </a:p>
        </p:txBody>
      </p:sp>
      <p:sp>
        <p:nvSpPr>
          <p:cNvPr id="9" name="TextBox 8">
            <a:extLst>
              <a:ext uri="{FF2B5EF4-FFF2-40B4-BE49-F238E27FC236}">
                <a16:creationId xmlns:a16="http://schemas.microsoft.com/office/drawing/2014/main" id="{D3C33E7F-BE46-0A42-AA07-EE4DDEADAE00}"/>
              </a:ext>
            </a:extLst>
          </p:cNvPr>
          <p:cNvSpPr txBox="1"/>
          <p:nvPr/>
        </p:nvSpPr>
        <p:spPr>
          <a:xfrm>
            <a:off x="400050" y="5193209"/>
            <a:ext cx="6457950" cy="1446550"/>
          </a:xfrm>
          <a:prstGeom prst="rect">
            <a:avLst/>
          </a:prstGeom>
          <a:noFill/>
        </p:spPr>
        <p:txBody>
          <a:bodyPr wrap="square" rtlCol="0">
            <a:spAutoFit/>
          </a:bodyPr>
          <a:lstStyle/>
          <a:p>
            <a:r>
              <a:rPr lang="en-GB" sz="2200" dirty="0"/>
              <a:t>All the data automatically divided to yes/no questions. They could sound a bit weird from a human perspective, e.g., whether the creditor earns more than $128.12?</a:t>
            </a:r>
            <a:endParaRPr lang="ru-RU" sz="2200" dirty="0"/>
          </a:p>
        </p:txBody>
      </p:sp>
    </p:spTree>
    <p:extLst>
      <p:ext uri="{BB962C8B-B14F-4D97-AF65-F5344CB8AC3E}">
        <p14:creationId xmlns:p14="http://schemas.microsoft.com/office/powerpoint/2010/main" val="39872817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60C4FEFD-6251-C445-AC6E-1CD94CB6D6C4}"/>
              </a:ext>
            </a:extLst>
          </p:cNvPr>
          <p:cNvSpPr txBox="1">
            <a:spLocks/>
          </p:cNvSpPr>
          <p:nvPr/>
        </p:nvSpPr>
        <p:spPr>
          <a:xfrm>
            <a:off x="126581" y="-11669"/>
            <a:ext cx="10369168" cy="29359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GB" sz="4400" dirty="0"/>
              <a:t>Idea of </a:t>
            </a:r>
            <a:r>
              <a:rPr lang="en-US" sz="4400" dirty="0"/>
              <a:t>Decision Tree</a:t>
            </a:r>
            <a:r>
              <a:rPr lang="en-GB" sz="4400" dirty="0"/>
              <a:t>:</a:t>
            </a:r>
            <a:endParaRPr lang="ru-RU" sz="4400" dirty="0"/>
          </a:p>
        </p:txBody>
      </p:sp>
      <p:sp>
        <p:nvSpPr>
          <p:cNvPr id="5" name="Subtitle 2">
            <a:extLst>
              <a:ext uri="{FF2B5EF4-FFF2-40B4-BE49-F238E27FC236}">
                <a16:creationId xmlns:a16="http://schemas.microsoft.com/office/drawing/2014/main" id="{FF4A1296-AADB-C24D-80E6-05170CFC3FD0}"/>
              </a:ext>
            </a:extLst>
          </p:cNvPr>
          <p:cNvSpPr txBox="1">
            <a:spLocks/>
          </p:cNvSpPr>
          <p:nvPr/>
        </p:nvSpPr>
        <p:spPr>
          <a:xfrm>
            <a:off x="126581" y="3630763"/>
            <a:ext cx="9003132" cy="156438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GB" dirty="0"/>
              <a:t>When you google something, that's precisely the bunch of dumb trees which are looking for a range of answers for you. Search engines love them because they're fast.</a:t>
            </a:r>
            <a:endParaRPr lang="ru-RU" dirty="0"/>
          </a:p>
        </p:txBody>
      </p:sp>
      <p:sp>
        <p:nvSpPr>
          <p:cNvPr id="6" name="Subtitle 2">
            <a:extLst>
              <a:ext uri="{FF2B5EF4-FFF2-40B4-BE49-F238E27FC236}">
                <a16:creationId xmlns:a16="http://schemas.microsoft.com/office/drawing/2014/main" id="{F7FD1BD5-FC87-3B4D-8191-F3C0667071DF}"/>
              </a:ext>
            </a:extLst>
          </p:cNvPr>
          <p:cNvSpPr txBox="1">
            <a:spLocks/>
          </p:cNvSpPr>
          <p:nvPr/>
        </p:nvSpPr>
        <p:spPr>
          <a:xfrm>
            <a:off x="245203" y="1477040"/>
            <a:ext cx="8398735" cy="144720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GB" dirty="0"/>
              <a:t>Bank has lots of profiles of people who took money before. They have data about age, education, occupation and salary and – most importantly – the fact of paying the money back. Or not.</a:t>
            </a:r>
            <a:endParaRPr lang="ru-RU" dirty="0"/>
          </a:p>
        </p:txBody>
      </p:sp>
      <p:pic>
        <p:nvPicPr>
          <p:cNvPr id="7" name="Picture 6">
            <a:extLst>
              <a:ext uri="{FF2B5EF4-FFF2-40B4-BE49-F238E27FC236}">
                <a16:creationId xmlns:a16="http://schemas.microsoft.com/office/drawing/2014/main" id="{5BAEE24C-83D5-8744-B825-BDB838F707A5}"/>
              </a:ext>
            </a:extLst>
          </p:cNvPr>
          <p:cNvPicPr>
            <a:picLocks noChangeAspect="1"/>
          </p:cNvPicPr>
          <p:nvPr/>
        </p:nvPicPr>
        <p:blipFill>
          <a:blip r:embed="rId2"/>
          <a:stretch>
            <a:fillRect/>
          </a:stretch>
        </p:blipFill>
        <p:spPr>
          <a:xfrm>
            <a:off x="9247524" y="0"/>
            <a:ext cx="2913586" cy="3322984"/>
          </a:xfrm>
          <a:prstGeom prst="rect">
            <a:avLst/>
          </a:prstGeom>
        </p:spPr>
      </p:pic>
      <p:sp>
        <p:nvSpPr>
          <p:cNvPr id="8" name="Oval 7">
            <a:extLst>
              <a:ext uri="{FF2B5EF4-FFF2-40B4-BE49-F238E27FC236}">
                <a16:creationId xmlns:a16="http://schemas.microsoft.com/office/drawing/2014/main" id="{D2CD0D38-D566-A446-AB6F-12C8C47A389E}"/>
              </a:ext>
            </a:extLst>
          </p:cNvPr>
          <p:cNvSpPr/>
          <p:nvPr/>
        </p:nvSpPr>
        <p:spPr>
          <a:xfrm>
            <a:off x="11463278" y="101065"/>
            <a:ext cx="471793" cy="13132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29028679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8E230A4-C6E4-FB43-B72C-E70348278B37}"/>
              </a:ext>
            </a:extLst>
          </p:cNvPr>
          <p:cNvPicPr>
            <a:picLocks noChangeAspect="1"/>
          </p:cNvPicPr>
          <p:nvPr/>
        </p:nvPicPr>
        <p:blipFill>
          <a:blip r:embed="rId2"/>
          <a:stretch>
            <a:fillRect/>
          </a:stretch>
        </p:blipFill>
        <p:spPr>
          <a:xfrm>
            <a:off x="126581" y="1353751"/>
            <a:ext cx="8687635" cy="5504249"/>
          </a:xfrm>
          <a:prstGeom prst="rect">
            <a:avLst/>
          </a:prstGeom>
        </p:spPr>
      </p:pic>
      <p:pic>
        <p:nvPicPr>
          <p:cNvPr id="3" name="Picture 2">
            <a:extLst>
              <a:ext uri="{FF2B5EF4-FFF2-40B4-BE49-F238E27FC236}">
                <a16:creationId xmlns:a16="http://schemas.microsoft.com/office/drawing/2014/main" id="{4A75A532-2F95-A244-AACF-38F1B90302CD}"/>
              </a:ext>
            </a:extLst>
          </p:cNvPr>
          <p:cNvPicPr>
            <a:picLocks noChangeAspect="1"/>
          </p:cNvPicPr>
          <p:nvPr/>
        </p:nvPicPr>
        <p:blipFill>
          <a:blip r:embed="rId3"/>
          <a:stretch>
            <a:fillRect/>
          </a:stretch>
        </p:blipFill>
        <p:spPr>
          <a:xfrm>
            <a:off x="9247524" y="0"/>
            <a:ext cx="2913586" cy="3322984"/>
          </a:xfrm>
          <a:prstGeom prst="rect">
            <a:avLst/>
          </a:prstGeom>
        </p:spPr>
      </p:pic>
      <p:sp>
        <p:nvSpPr>
          <p:cNvPr id="5" name="Oval 4">
            <a:extLst>
              <a:ext uri="{FF2B5EF4-FFF2-40B4-BE49-F238E27FC236}">
                <a16:creationId xmlns:a16="http://schemas.microsoft.com/office/drawing/2014/main" id="{6D4DC3B9-F25B-5642-9684-DB8F6B24F263}"/>
              </a:ext>
            </a:extLst>
          </p:cNvPr>
          <p:cNvSpPr/>
          <p:nvPr/>
        </p:nvSpPr>
        <p:spPr>
          <a:xfrm>
            <a:off x="11242270" y="77211"/>
            <a:ext cx="336458" cy="10964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 name="Subtitle 2">
            <a:extLst>
              <a:ext uri="{FF2B5EF4-FFF2-40B4-BE49-F238E27FC236}">
                <a16:creationId xmlns:a16="http://schemas.microsoft.com/office/drawing/2014/main" id="{80CD85EF-83FE-254B-9ACE-3F6851C1176C}"/>
              </a:ext>
            </a:extLst>
          </p:cNvPr>
          <p:cNvSpPr txBox="1">
            <a:spLocks/>
          </p:cNvSpPr>
          <p:nvPr/>
        </p:nvSpPr>
        <p:spPr>
          <a:xfrm>
            <a:off x="126581" y="-11669"/>
            <a:ext cx="10369168" cy="29359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GB" sz="4400" dirty="0"/>
              <a:t>Idea of SVM:</a:t>
            </a:r>
            <a:endParaRPr lang="ru-RU" sz="4400" dirty="0"/>
          </a:p>
        </p:txBody>
      </p:sp>
      <p:sp>
        <p:nvSpPr>
          <p:cNvPr id="7" name="Subtitle 2">
            <a:extLst>
              <a:ext uri="{FF2B5EF4-FFF2-40B4-BE49-F238E27FC236}">
                <a16:creationId xmlns:a16="http://schemas.microsoft.com/office/drawing/2014/main" id="{B6649683-6D24-D443-86FC-BA1F8A7251BE}"/>
              </a:ext>
            </a:extLst>
          </p:cNvPr>
          <p:cNvSpPr txBox="1">
            <a:spLocks/>
          </p:cNvSpPr>
          <p:nvPr/>
        </p:nvSpPr>
        <p:spPr>
          <a:xfrm>
            <a:off x="349939" y="667628"/>
            <a:ext cx="8837537" cy="788659"/>
          </a:xfrm>
          <a:prstGeom prst="rect">
            <a:avLst/>
          </a:prstGeom>
        </p:spPr>
        <p:txBody>
          <a:bodyPr vert="horz" lIns="91440" tIns="45720" rIns="91440" bIns="45720" rtlCol="0">
            <a:normAutofit fontScale="925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GB" dirty="0"/>
              <a:t>The idea behind SVM is simple – it's trying to draw two lines between your data points with the largest margin between them. Look at the picture:</a:t>
            </a:r>
            <a:endParaRPr lang="ru-RU" sz="4400" dirty="0"/>
          </a:p>
        </p:txBody>
      </p:sp>
    </p:spTree>
    <p:extLst>
      <p:ext uri="{BB962C8B-B14F-4D97-AF65-F5344CB8AC3E}">
        <p14:creationId xmlns:p14="http://schemas.microsoft.com/office/powerpoint/2010/main" val="26086900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2">
            <a:extLst>
              <a:ext uri="{FF2B5EF4-FFF2-40B4-BE49-F238E27FC236}">
                <a16:creationId xmlns:a16="http://schemas.microsoft.com/office/drawing/2014/main" id="{B448B0D1-49EA-3A43-A0DB-238496221A29}"/>
              </a:ext>
            </a:extLst>
          </p:cNvPr>
          <p:cNvSpPr txBox="1">
            <a:spLocks/>
          </p:cNvSpPr>
          <p:nvPr/>
        </p:nvSpPr>
        <p:spPr>
          <a:xfrm>
            <a:off x="554636" y="1124263"/>
            <a:ext cx="11024092" cy="502170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GB" sz="3600" b="1" dirty="0"/>
              <a:t>The rule of thumb is the more complex the data, the more complex the algorithm:</a:t>
            </a:r>
          </a:p>
          <a:p>
            <a:pPr algn="l"/>
            <a:r>
              <a:rPr lang="en-GB" sz="3600" dirty="0"/>
              <a:t>For text, numbers, and tables choose the classical approach. The models are smaller there, they learn faster and work more clearly. </a:t>
            </a:r>
          </a:p>
          <a:p>
            <a:pPr algn="l"/>
            <a:r>
              <a:rPr lang="en-GB" sz="3600" dirty="0"/>
              <a:t>For pictures, video and all other complicated big data things, definitely look at neural networks.</a:t>
            </a:r>
            <a:endParaRPr lang="ru-RU" sz="5400" dirty="0"/>
          </a:p>
        </p:txBody>
      </p:sp>
    </p:spTree>
    <p:extLst>
      <p:ext uri="{BB962C8B-B14F-4D97-AF65-F5344CB8AC3E}">
        <p14:creationId xmlns:p14="http://schemas.microsoft.com/office/powerpoint/2010/main" val="3578025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2">
            <a:extLst>
              <a:ext uri="{FF2B5EF4-FFF2-40B4-BE49-F238E27FC236}">
                <a16:creationId xmlns:a16="http://schemas.microsoft.com/office/drawing/2014/main" id="{B448B0D1-49EA-3A43-A0DB-238496221A29}"/>
              </a:ext>
            </a:extLst>
          </p:cNvPr>
          <p:cNvSpPr txBox="1">
            <a:spLocks/>
          </p:cNvSpPr>
          <p:nvPr/>
        </p:nvSpPr>
        <p:spPr>
          <a:xfrm>
            <a:off x="421563" y="304626"/>
            <a:ext cx="8613469" cy="29359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GB" sz="4000" b="1" dirty="0"/>
              <a:t>Regression</a:t>
            </a:r>
            <a:r>
              <a:rPr lang="en-GB" sz="4000" dirty="0"/>
              <a:t>: </a:t>
            </a:r>
            <a:r>
              <a:rPr lang="en-GB" i="1" dirty="0"/>
              <a:t>"Draw a line through these dots. Yep, that's the machine learning"</a:t>
            </a:r>
            <a:endParaRPr lang="en-GB" sz="4000" dirty="0"/>
          </a:p>
        </p:txBody>
      </p:sp>
      <p:sp>
        <p:nvSpPr>
          <p:cNvPr id="6" name="Subtitle 2">
            <a:extLst>
              <a:ext uri="{FF2B5EF4-FFF2-40B4-BE49-F238E27FC236}">
                <a16:creationId xmlns:a16="http://schemas.microsoft.com/office/drawing/2014/main" id="{3824FEC9-78C7-2B4C-9879-C65BD021A1B4}"/>
              </a:ext>
            </a:extLst>
          </p:cNvPr>
          <p:cNvSpPr txBox="1">
            <a:spLocks/>
          </p:cNvSpPr>
          <p:nvPr/>
        </p:nvSpPr>
        <p:spPr>
          <a:xfrm>
            <a:off x="421563" y="2107655"/>
            <a:ext cx="6893637" cy="384117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GB" sz="3200" dirty="0"/>
              <a:t>Today used for:</a:t>
            </a:r>
            <a:endParaRPr lang="en-GB" sz="4800" dirty="0"/>
          </a:p>
          <a:p>
            <a:pPr marL="457200" indent="-457200" algn="l">
              <a:buFont typeface="Arial" panose="020B0604020202020204" pitchFamily="34" charset="0"/>
              <a:buChar char="•"/>
            </a:pPr>
            <a:r>
              <a:rPr lang="en-GB" sz="3200" dirty="0"/>
              <a:t>Demand and sales volume analysis</a:t>
            </a:r>
          </a:p>
          <a:p>
            <a:pPr marL="457200" indent="-457200" algn="l">
              <a:buFont typeface="Arial" panose="020B0604020202020204" pitchFamily="34" charset="0"/>
              <a:buChar char="•"/>
            </a:pPr>
            <a:r>
              <a:rPr lang="en-GB" sz="3200" dirty="0"/>
              <a:t>Price of house/car/rent</a:t>
            </a:r>
          </a:p>
          <a:p>
            <a:pPr marL="457200" indent="-457200" algn="l">
              <a:buFont typeface="Arial" panose="020B0604020202020204" pitchFamily="34" charset="0"/>
              <a:buChar char="•"/>
            </a:pPr>
            <a:r>
              <a:rPr lang="en-GB" sz="3200" dirty="0"/>
              <a:t>Traffic by time of the day</a:t>
            </a:r>
          </a:p>
          <a:p>
            <a:pPr marL="457200" indent="-457200" algn="l">
              <a:buFont typeface="Arial" panose="020B0604020202020204" pitchFamily="34" charset="0"/>
              <a:buChar char="•"/>
            </a:pPr>
            <a:r>
              <a:rPr lang="en-GB" sz="3200" dirty="0"/>
              <a:t>Any number-time correlations</a:t>
            </a:r>
          </a:p>
          <a:p>
            <a:pPr marL="457200" indent="-457200" algn="l">
              <a:buFont typeface="Arial" panose="020B0604020202020204" pitchFamily="34" charset="0"/>
              <a:buChar char="•"/>
            </a:pPr>
            <a:r>
              <a:rPr lang="en-GB" sz="3200" dirty="0"/>
              <a:t>Weather forecast</a:t>
            </a:r>
          </a:p>
          <a:p>
            <a:pPr algn="l"/>
            <a:endParaRPr lang="en-GB" sz="4800" dirty="0"/>
          </a:p>
        </p:txBody>
      </p:sp>
      <p:pic>
        <p:nvPicPr>
          <p:cNvPr id="7" name="Picture 6">
            <a:extLst>
              <a:ext uri="{FF2B5EF4-FFF2-40B4-BE49-F238E27FC236}">
                <a16:creationId xmlns:a16="http://schemas.microsoft.com/office/drawing/2014/main" id="{CD687CC9-3F5C-A443-94C4-083B8361A3BD}"/>
              </a:ext>
            </a:extLst>
          </p:cNvPr>
          <p:cNvPicPr>
            <a:picLocks noChangeAspect="1"/>
          </p:cNvPicPr>
          <p:nvPr/>
        </p:nvPicPr>
        <p:blipFill>
          <a:blip r:embed="rId2"/>
          <a:stretch>
            <a:fillRect/>
          </a:stretch>
        </p:blipFill>
        <p:spPr>
          <a:xfrm>
            <a:off x="9247524" y="0"/>
            <a:ext cx="2913586" cy="3322984"/>
          </a:xfrm>
          <a:prstGeom prst="rect">
            <a:avLst/>
          </a:prstGeom>
        </p:spPr>
      </p:pic>
      <p:sp>
        <p:nvSpPr>
          <p:cNvPr id="8" name="Oval 7">
            <a:extLst>
              <a:ext uri="{FF2B5EF4-FFF2-40B4-BE49-F238E27FC236}">
                <a16:creationId xmlns:a16="http://schemas.microsoft.com/office/drawing/2014/main" id="{F301D0F1-52CC-B64C-895C-3DB34EA56DA4}"/>
              </a:ext>
            </a:extLst>
          </p:cNvPr>
          <p:cNvSpPr/>
          <p:nvPr/>
        </p:nvSpPr>
        <p:spPr>
          <a:xfrm>
            <a:off x="11277122" y="427908"/>
            <a:ext cx="914878" cy="51647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2" name="Picture 1">
            <a:extLst>
              <a:ext uri="{FF2B5EF4-FFF2-40B4-BE49-F238E27FC236}">
                <a16:creationId xmlns:a16="http://schemas.microsoft.com/office/drawing/2014/main" id="{359629E5-6E9F-414B-B026-35DC107A3501}"/>
              </a:ext>
            </a:extLst>
          </p:cNvPr>
          <p:cNvPicPr>
            <a:picLocks noChangeAspect="1"/>
          </p:cNvPicPr>
          <p:nvPr/>
        </p:nvPicPr>
        <p:blipFill>
          <a:blip r:embed="rId3"/>
          <a:stretch>
            <a:fillRect/>
          </a:stretch>
        </p:blipFill>
        <p:spPr>
          <a:xfrm>
            <a:off x="8551056" y="3240539"/>
            <a:ext cx="3640944" cy="3640944"/>
          </a:xfrm>
          <a:prstGeom prst="rect">
            <a:avLst/>
          </a:prstGeom>
        </p:spPr>
      </p:pic>
    </p:spTree>
    <p:extLst>
      <p:ext uri="{BB962C8B-B14F-4D97-AF65-F5344CB8AC3E}">
        <p14:creationId xmlns:p14="http://schemas.microsoft.com/office/powerpoint/2010/main" val="7684038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2">
            <a:extLst>
              <a:ext uri="{FF2B5EF4-FFF2-40B4-BE49-F238E27FC236}">
                <a16:creationId xmlns:a16="http://schemas.microsoft.com/office/drawing/2014/main" id="{B448B0D1-49EA-3A43-A0DB-238496221A29}"/>
              </a:ext>
            </a:extLst>
          </p:cNvPr>
          <p:cNvSpPr txBox="1">
            <a:spLocks/>
          </p:cNvSpPr>
          <p:nvPr/>
        </p:nvSpPr>
        <p:spPr>
          <a:xfrm>
            <a:off x="475041" y="464186"/>
            <a:ext cx="8683949" cy="29359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GB" dirty="0"/>
              <a:t>Regression is basically classification where we forecast a number instead of category. </a:t>
            </a:r>
            <a:endParaRPr lang="ru-RU" sz="4000" dirty="0"/>
          </a:p>
        </p:txBody>
      </p:sp>
      <p:sp>
        <p:nvSpPr>
          <p:cNvPr id="3" name="Subtitle 2">
            <a:extLst>
              <a:ext uri="{FF2B5EF4-FFF2-40B4-BE49-F238E27FC236}">
                <a16:creationId xmlns:a16="http://schemas.microsoft.com/office/drawing/2014/main" id="{5231B639-1891-774A-BD60-70869A593E29}"/>
              </a:ext>
            </a:extLst>
          </p:cNvPr>
          <p:cNvSpPr txBox="1">
            <a:spLocks/>
          </p:cNvSpPr>
          <p:nvPr/>
        </p:nvSpPr>
        <p:spPr>
          <a:xfrm>
            <a:off x="475041" y="1402660"/>
            <a:ext cx="8354166" cy="29359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GB" dirty="0"/>
              <a:t>And it's super smooth inside — the machine simply tries to draw a line that indicates average correlation</a:t>
            </a:r>
            <a:endParaRPr lang="ru-RU" sz="4000" dirty="0"/>
          </a:p>
        </p:txBody>
      </p:sp>
      <p:pic>
        <p:nvPicPr>
          <p:cNvPr id="2" name="Picture 1">
            <a:extLst>
              <a:ext uri="{FF2B5EF4-FFF2-40B4-BE49-F238E27FC236}">
                <a16:creationId xmlns:a16="http://schemas.microsoft.com/office/drawing/2014/main" id="{4520662A-9008-AD4F-8EDE-80045101F5C5}"/>
              </a:ext>
            </a:extLst>
          </p:cNvPr>
          <p:cNvPicPr>
            <a:picLocks noChangeAspect="1"/>
          </p:cNvPicPr>
          <p:nvPr/>
        </p:nvPicPr>
        <p:blipFill>
          <a:blip r:embed="rId2"/>
          <a:stretch>
            <a:fillRect/>
          </a:stretch>
        </p:blipFill>
        <p:spPr>
          <a:xfrm>
            <a:off x="1641636" y="2870616"/>
            <a:ext cx="8035977" cy="4606611"/>
          </a:xfrm>
          <a:prstGeom prst="rect">
            <a:avLst/>
          </a:prstGeom>
        </p:spPr>
      </p:pic>
      <p:pic>
        <p:nvPicPr>
          <p:cNvPr id="5" name="Picture 4">
            <a:extLst>
              <a:ext uri="{FF2B5EF4-FFF2-40B4-BE49-F238E27FC236}">
                <a16:creationId xmlns:a16="http://schemas.microsoft.com/office/drawing/2014/main" id="{458E246B-FDCF-E54E-89E4-1C0014323127}"/>
              </a:ext>
            </a:extLst>
          </p:cNvPr>
          <p:cNvPicPr>
            <a:picLocks noChangeAspect="1"/>
          </p:cNvPicPr>
          <p:nvPr/>
        </p:nvPicPr>
        <p:blipFill>
          <a:blip r:embed="rId3"/>
          <a:stretch>
            <a:fillRect/>
          </a:stretch>
        </p:blipFill>
        <p:spPr>
          <a:xfrm>
            <a:off x="9278414" y="77115"/>
            <a:ext cx="2913586" cy="3322984"/>
          </a:xfrm>
          <a:prstGeom prst="rect">
            <a:avLst/>
          </a:prstGeom>
        </p:spPr>
      </p:pic>
      <p:sp>
        <p:nvSpPr>
          <p:cNvPr id="6" name="Oval 5">
            <a:extLst>
              <a:ext uri="{FF2B5EF4-FFF2-40B4-BE49-F238E27FC236}">
                <a16:creationId xmlns:a16="http://schemas.microsoft.com/office/drawing/2014/main" id="{B4B8C5B6-F902-E84B-AC6D-304655064748}"/>
              </a:ext>
            </a:extLst>
          </p:cNvPr>
          <p:cNvSpPr/>
          <p:nvPr/>
        </p:nvSpPr>
        <p:spPr>
          <a:xfrm>
            <a:off x="11308012" y="505023"/>
            <a:ext cx="914878" cy="51647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16686631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2">
            <a:extLst>
              <a:ext uri="{FF2B5EF4-FFF2-40B4-BE49-F238E27FC236}">
                <a16:creationId xmlns:a16="http://schemas.microsoft.com/office/drawing/2014/main" id="{B448B0D1-49EA-3A43-A0DB-238496221A29}"/>
              </a:ext>
            </a:extLst>
          </p:cNvPr>
          <p:cNvSpPr txBox="1">
            <a:spLocks/>
          </p:cNvSpPr>
          <p:nvPr/>
        </p:nvSpPr>
        <p:spPr>
          <a:xfrm>
            <a:off x="301512" y="270902"/>
            <a:ext cx="10369168" cy="29359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GB" sz="4000" dirty="0"/>
              <a:t>Unsupervised learning</a:t>
            </a:r>
          </a:p>
        </p:txBody>
      </p:sp>
      <p:pic>
        <p:nvPicPr>
          <p:cNvPr id="3" name="Picture 2">
            <a:extLst>
              <a:ext uri="{FF2B5EF4-FFF2-40B4-BE49-F238E27FC236}">
                <a16:creationId xmlns:a16="http://schemas.microsoft.com/office/drawing/2014/main" id="{FC9F1C01-06D7-EE4E-B4C1-4BADD31F46E8}"/>
              </a:ext>
            </a:extLst>
          </p:cNvPr>
          <p:cNvPicPr>
            <a:picLocks noChangeAspect="1"/>
          </p:cNvPicPr>
          <p:nvPr/>
        </p:nvPicPr>
        <p:blipFill>
          <a:blip r:embed="rId2"/>
          <a:stretch>
            <a:fillRect/>
          </a:stretch>
        </p:blipFill>
        <p:spPr>
          <a:xfrm>
            <a:off x="8645194" y="77115"/>
            <a:ext cx="3546806" cy="4045180"/>
          </a:xfrm>
          <a:prstGeom prst="rect">
            <a:avLst/>
          </a:prstGeom>
        </p:spPr>
      </p:pic>
      <p:sp>
        <p:nvSpPr>
          <p:cNvPr id="5" name="Oval 4">
            <a:extLst>
              <a:ext uri="{FF2B5EF4-FFF2-40B4-BE49-F238E27FC236}">
                <a16:creationId xmlns:a16="http://schemas.microsoft.com/office/drawing/2014/main" id="{6E21568B-5BED-8A48-85B5-512A9FD187B2}"/>
              </a:ext>
            </a:extLst>
          </p:cNvPr>
          <p:cNvSpPr/>
          <p:nvPr/>
        </p:nvSpPr>
        <p:spPr>
          <a:xfrm>
            <a:off x="8394492" y="-1"/>
            <a:ext cx="2159499" cy="173885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 name="Subtitle 2">
            <a:extLst>
              <a:ext uri="{FF2B5EF4-FFF2-40B4-BE49-F238E27FC236}">
                <a16:creationId xmlns:a16="http://schemas.microsoft.com/office/drawing/2014/main" id="{5826E516-B2F6-7C4B-8515-6CE91A1C30C3}"/>
              </a:ext>
            </a:extLst>
          </p:cNvPr>
          <p:cNvSpPr txBox="1">
            <a:spLocks/>
          </p:cNvSpPr>
          <p:nvPr/>
        </p:nvSpPr>
        <p:spPr>
          <a:xfrm>
            <a:off x="301512" y="1961043"/>
            <a:ext cx="8070676" cy="29359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GB" dirty="0"/>
              <a:t>Unsupervised was invented a bit later, in the ‘90s</a:t>
            </a:r>
          </a:p>
          <a:p>
            <a:pPr marL="342900" indent="-342900" algn="l">
              <a:buFont typeface="Arial" panose="020B0604020202020204" pitchFamily="34" charset="0"/>
              <a:buChar char="•"/>
            </a:pPr>
            <a:r>
              <a:rPr lang="en-GB" dirty="0"/>
              <a:t>It's usually useful for </a:t>
            </a:r>
            <a:r>
              <a:rPr lang="en-GB" dirty="0">
                <a:hlinkClick r:id="rId3"/>
              </a:rPr>
              <a:t>exploratory data analysis</a:t>
            </a:r>
            <a:r>
              <a:rPr lang="en-GB" dirty="0"/>
              <a:t> but not as the main algorithm</a:t>
            </a:r>
          </a:p>
          <a:p>
            <a:pPr marL="342900" indent="-342900" algn="l">
              <a:buFont typeface="Arial" panose="020B0604020202020204" pitchFamily="34" charset="0"/>
              <a:buChar char="•"/>
            </a:pPr>
            <a:r>
              <a:rPr lang="en-GB" dirty="0"/>
              <a:t>Specially trained </a:t>
            </a:r>
            <a:r>
              <a:rPr lang="en-GB" dirty="0" err="1"/>
              <a:t>meatbag</a:t>
            </a:r>
            <a:r>
              <a:rPr lang="en-GB" dirty="0"/>
              <a:t> with Oxford degree feeds the machine with a ton of garbage and watches it</a:t>
            </a:r>
            <a:endParaRPr lang="en-GB" sz="4000" dirty="0"/>
          </a:p>
        </p:txBody>
      </p:sp>
    </p:spTree>
    <p:extLst>
      <p:ext uri="{BB962C8B-B14F-4D97-AF65-F5344CB8AC3E}">
        <p14:creationId xmlns:p14="http://schemas.microsoft.com/office/powerpoint/2010/main" val="32962231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7B69E31D-2E2A-AD43-B487-B8C0E519D6C2}"/>
              </a:ext>
            </a:extLst>
          </p:cNvPr>
          <p:cNvSpPr txBox="1">
            <a:spLocks/>
          </p:cNvSpPr>
          <p:nvPr/>
        </p:nvSpPr>
        <p:spPr>
          <a:xfrm>
            <a:off x="301512" y="270902"/>
            <a:ext cx="8343682" cy="29359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GB" sz="4000" b="1" dirty="0"/>
              <a:t>Clustering</a:t>
            </a:r>
            <a:r>
              <a:rPr lang="en-GB" sz="4000" dirty="0"/>
              <a:t> - classification with no predefined classes</a:t>
            </a:r>
          </a:p>
        </p:txBody>
      </p:sp>
      <p:pic>
        <p:nvPicPr>
          <p:cNvPr id="5" name="Picture 4">
            <a:extLst>
              <a:ext uri="{FF2B5EF4-FFF2-40B4-BE49-F238E27FC236}">
                <a16:creationId xmlns:a16="http://schemas.microsoft.com/office/drawing/2014/main" id="{F1DA1C91-08CF-0849-9DCF-5396FD1CA91B}"/>
              </a:ext>
            </a:extLst>
          </p:cNvPr>
          <p:cNvPicPr>
            <a:picLocks noChangeAspect="1"/>
          </p:cNvPicPr>
          <p:nvPr/>
        </p:nvPicPr>
        <p:blipFill>
          <a:blip r:embed="rId2"/>
          <a:stretch>
            <a:fillRect/>
          </a:stretch>
        </p:blipFill>
        <p:spPr>
          <a:xfrm>
            <a:off x="8645194" y="77115"/>
            <a:ext cx="3546806" cy="4045180"/>
          </a:xfrm>
          <a:prstGeom prst="rect">
            <a:avLst/>
          </a:prstGeom>
        </p:spPr>
      </p:pic>
      <p:sp>
        <p:nvSpPr>
          <p:cNvPr id="6" name="Oval 5">
            <a:extLst>
              <a:ext uri="{FF2B5EF4-FFF2-40B4-BE49-F238E27FC236}">
                <a16:creationId xmlns:a16="http://schemas.microsoft.com/office/drawing/2014/main" id="{68103E78-0632-1F4A-8039-5F1C1EBC10FE}"/>
              </a:ext>
            </a:extLst>
          </p:cNvPr>
          <p:cNvSpPr/>
          <p:nvPr/>
        </p:nvSpPr>
        <p:spPr>
          <a:xfrm>
            <a:off x="9079606" y="0"/>
            <a:ext cx="1591074" cy="55379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 name="Subtitle 2">
            <a:extLst>
              <a:ext uri="{FF2B5EF4-FFF2-40B4-BE49-F238E27FC236}">
                <a16:creationId xmlns:a16="http://schemas.microsoft.com/office/drawing/2014/main" id="{7BE95281-9465-B242-9C85-E600E439D103}"/>
              </a:ext>
            </a:extLst>
          </p:cNvPr>
          <p:cNvSpPr txBox="1">
            <a:spLocks/>
          </p:cNvSpPr>
          <p:nvPr/>
        </p:nvSpPr>
        <p:spPr>
          <a:xfrm>
            <a:off x="301512" y="1961043"/>
            <a:ext cx="8070676" cy="380869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GB" sz="2800" dirty="0"/>
              <a:t>For market segmentation (types of customers, loyalty)</a:t>
            </a:r>
          </a:p>
          <a:p>
            <a:pPr marL="342900" indent="-342900" algn="l">
              <a:buFont typeface="Arial" panose="020B0604020202020204" pitchFamily="34" charset="0"/>
              <a:buChar char="•"/>
            </a:pPr>
            <a:r>
              <a:rPr lang="en-GB" sz="2800" dirty="0"/>
              <a:t>To </a:t>
            </a:r>
            <a:r>
              <a:rPr lang="en-GB" sz="2800" dirty="0" err="1"/>
              <a:t>analyze</a:t>
            </a:r>
            <a:r>
              <a:rPr lang="en-GB" sz="2800" dirty="0"/>
              <a:t> and label new data</a:t>
            </a:r>
          </a:p>
          <a:p>
            <a:pPr marL="342900" indent="-342900" algn="l">
              <a:buFont typeface="Arial" panose="020B0604020202020204" pitchFamily="34" charset="0"/>
              <a:buChar char="•"/>
            </a:pPr>
            <a:r>
              <a:rPr lang="en-US" sz="2800" dirty="0"/>
              <a:t>Searching for similar photos</a:t>
            </a:r>
            <a:endParaRPr lang="ru-RU" sz="2800" dirty="0"/>
          </a:p>
          <a:p>
            <a:pPr marL="342900" indent="-342900" algn="l">
              <a:buFont typeface="Arial" panose="020B0604020202020204" pitchFamily="34" charset="0"/>
              <a:buChar char="•"/>
            </a:pPr>
            <a:r>
              <a:rPr lang="en-GB" sz="2800" dirty="0"/>
              <a:t>For image compression</a:t>
            </a:r>
          </a:p>
        </p:txBody>
      </p:sp>
      <p:sp>
        <p:nvSpPr>
          <p:cNvPr id="8" name="Subtitle 2">
            <a:extLst>
              <a:ext uri="{FF2B5EF4-FFF2-40B4-BE49-F238E27FC236}">
                <a16:creationId xmlns:a16="http://schemas.microsoft.com/office/drawing/2014/main" id="{81D4BA9B-CFA6-A845-AE5B-26DE366DC233}"/>
              </a:ext>
            </a:extLst>
          </p:cNvPr>
          <p:cNvSpPr txBox="1">
            <a:spLocks/>
          </p:cNvSpPr>
          <p:nvPr/>
        </p:nvSpPr>
        <p:spPr>
          <a:xfrm>
            <a:off x="1532585" y="5430165"/>
            <a:ext cx="9963955" cy="1175806"/>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GB" dirty="0"/>
              <a:t>Popular algorithms: </a:t>
            </a:r>
            <a:r>
              <a:rPr lang="en-GB" dirty="0">
                <a:hlinkClick r:id="rId3"/>
              </a:rPr>
              <a:t>K-means_clustering</a:t>
            </a:r>
            <a:r>
              <a:rPr lang="en-GB" dirty="0"/>
              <a:t>, </a:t>
            </a:r>
            <a:r>
              <a:rPr lang="en-GB" dirty="0">
                <a:hlinkClick r:id="rId4"/>
              </a:rPr>
              <a:t>Mean-Shift</a:t>
            </a:r>
            <a:r>
              <a:rPr lang="en-GB" dirty="0"/>
              <a:t>, </a:t>
            </a:r>
            <a:r>
              <a:rPr lang="en-GB" dirty="0">
                <a:hlinkClick r:id="rId5"/>
              </a:rPr>
              <a:t>DBSCAN</a:t>
            </a:r>
            <a:endParaRPr lang="ru-RU" sz="5400" dirty="0"/>
          </a:p>
        </p:txBody>
      </p:sp>
    </p:spTree>
    <p:extLst>
      <p:ext uri="{BB962C8B-B14F-4D97-AF65-F5344CB8AC3E}">
        <p14:creationId xmlns:p14="http://schemas.microsoft.com/office/powerpoint/2010/main" val="27914423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55CBB62-209B-D34F-964C-D528319CE7B9}"/>
              </a:ext>
            </a:extLst>
          </p:cNvPr>
          <p:cNvPicPr>
            <a:picLocks noChangeAspect="1"/>
          </p:cNvPicPr>
          <p:nvPr/>
        </p:nvPicPr>
        <p:blipFill>
          <a:blip r:embed="rId2"/>
          <a:stretch>
            <a:fillRect/>
          </a:stretch>
        </p:blipFill>
        <p:spPr>
          <a:xfrm>
            <a:off x="1372946" y="780197"/>
            <a:ext cx="7233612" cy="5987205"/>
          </a:xfrm>
          <a:prstGeom prst="rect">
            <a:avLst/>
          </a:prstGeom>
        </p:spPr>
      </p:pic>
      <p:sp>
        <p:nvSpPr>
          <p:cNvPr id="5" name="Subtitle 2">
            <a:extLst>
              <a:ext uri="{FF2B5EF4-FFF2-40B4-BE49-F238E27FC236}">
                <a16:creationId xmlns:a16="http://schemas.microsoft.com/office/drawing/2014/main" id="{C0960687-9B16-9746-B37A-521347FEA76D}"/>
              </a:ext>
            </a:extLst>
          </p:cNvPr>
          <p:cNvSpPr txBox="1">
            <a:spLocks/>
          </p:cNvSpPr>
          <p:nvPr/>
        </p:nvSpPr>
        <p:spPr>
          <a:xfrm>
            <a:off x="262876" y="90598"/>
            <a:ext cx="8343682" cy="29359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GB" sz="4000" b="1" dirty="0"/>
              <a:t>K-Means </a:t>
            </a:r>
            <a:r>
              <a:rPr lang="en-GB" sz="4000" b="1" dirty="0" err="1"/>
              <a:t>algotithm</a:t>
            </a:r>
            <a:endParaRPr lang="en-GB" sz="4000" dirty="0"/>
          </a:p>
        </p:txBody>
      </p:sp>
      <p:pic>
        <p:nvPicPr>
          <p:cNvPr id="6" name="Picture 5">
            <a:extLst>
              <a:ext uri="{FF2B5EF4-FFF2-40B4-BE49-F238E27FC236}">
                <a16:creationId xmlns:a16="http://schemas.microsoft.com/office/drawing/2014/main" id="{8C9A204D-6BCF-6445-94D3-6D408D36C9A3}"/>
              </a:ext>
            </a:extLst>
          </p:cNvPr>
          <p:cNvPicPr>
            <a:picLocks noChangeAspect="1"/>
          </p:cNvPicPr>
          <p:nvPr/>
        </p:nvPicPr>
        <p:blipFill>
          <a:blip r:embed="rId3"/>
          <a:stretch>
            <a:fillRect/>
          </a:stretch>
        </p:blipFill>
        <p:spPr>
          <a:xfrm>
            <a:off x="8645194" y="77115"/>
            <a:ext cx="3546806" cy="4045180"/>
          </a:xfrm>
          <a:prstGeom prst="rect">
            <a:avLst/>
          </a:prstGeom>
        </p:spPr>
      </p:pic>
      <p:sp>
        <p:nvSpPr>
          <p:cNvPr id="7" name="Oval 6">
            <a:extLst>
              <a:ext uri="{FF2B5EF4-FFF2-40B4-BE49-F238E27FC236}">
                <a16:creationId xmlns:a16="http://schemas.microsoft.com/office/drawing/2014/main" id="{269C0EAE-C8BE-214A-92ED-DBCC1D4021FD}"/>
              </a:ext>
            </a:extLst>
          </p:cNvPr>
          <p:cNvSpPr/>
          <p:nvPr/>
        </p:nvSpPr>
        <p:spPr>
          <a:xfrm>
            <a:off x="9551079" y="90598"/>
            <a:ext cx="487969" cy="17065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28512792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2">
            <a:extLst>
              <a:ext uri="{FF2B5EF4-FFF2-40B4-BE49-F238E27FC236}">
                <a16:creationId xmlns:a16="http://schemas.microsoft.com/office/drawing/2014/main" id="{55BFED29-4799-7F4D-BD12-83FE9ECE8B98}"/>
              </a:ext>
            </a:extLst>
          </p:cNvPr>
          <p:cNvSpPr txBox="1">
            <a:spLocks/>
          </p:cNvSpPr>
          <p:nvPr/>
        </p:nvSpPr>
        <p:spPr>
          <a:xfrm>
            <a:off x="1232118" y="1610399"/>
            <a:ext cx="10369168" cy="29359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GB" sz="4000" dirty="0"/>
              <a:t>Machine Learning IS NOT fishy </a:t>
            </a:r>
            <a:r>
              <a:rPr lang="en-GB" sz="4000" dirty="0" err="1"/>
              <a:t>fairytales</a:t>
            </a:r>
            <a:r>
              <a:rPr lang="en-GB" sz="4000" dirty="0"/>
              <a:t> about artificial intelligence, data-science magic, and jobs of the future.</a:t>
            </a:r>
            <a:endParaRPr lang="ru-RU" sz="4000" dirty="0"/>
          </a:p>
        </p:txBody>
      </p:sp>
      <p:pic>
        <p:nvPicPr>
          <p:cNvPr id="5" name="Picture 4">
            <a:extLst>
              <a:ext uri="{FF2B5EF4-FFF2-40B4-BE49-F238E27FC236}">
                <a16:creationId xmlns:a16="http://schemas.microsoft.com/office/drawing/2014/main" id="{051CE39E-F7C7-5343-B673-5FCB3502DF9E}"/>
              </a:ext>
            </a:extLst>
          </p:cNvPr>
          <p:cNvPicPr>
            <a:picLocks noChangeAspect="1"/>
          </p:cNvPicPr>
          <p:nvPr/>
        </p:nvPicPr>
        <p:blipFill>
          <a:blip r:embed="rId2"/>
          <a:stretch>
            <a:fillRect/>
          </a:stretch>
        </p:blipFill>
        <p:spPr>
          <a:xfrm>
            <a:off x="5548086" y="3126501"/>
            <a:ext cx="5172310" cy="3330968"/>
          </a:xfrm>
          <a:prstGeom prst="rect">
            <a:avLst/>
          </a:prstGeom>
        </p:spPr>
      </p:pic>
    </p:spTree>
    <p:extLst>
      <p:ext uri="{BB962C8B-B14F-4D97-AF65-F5344CB8AC3E}">
        <p14:creationId xmlns:p14="http://schemas.microsoft.com/office/powerpoint/2010/main" val="52283110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422574E-414C-1B4B-9D5F-BB99A4D80257}"/>
              </a:ext>
            </a:extLst>
          </p:cNvPr>
          <p:cNvPicPr>
            <a:picLocks noChangeAspect="1"/>
          </p:cNvPicPr>
          <p:nvPr/>
        </p:nvPicPr>
        <p:blipFill>
          <a:blip r:embed="rId2"/>
          <a:stretch>
            <a:fillRect/>
          </a:stretch>
        </p:blipFill>
        <p:spPr>
          <a:xfrm>
            <a:off x="442420" y="243113"/>
            <a:ext cx="8573774" cy="5385600"/>
          </a:xfrm>
          <a:prstGeom prst="rect">
            <a:avLst/>
          </a:prstGeom>
        </p:spPr>
      </p:pic>
      <p:sp>
        <p:nvSpPr>
          <p:cNvPr id="3" name="Subtitle 2">
            <a:extLst>
              <a:ext uri="{FF2B5EF4-FFF2-40B4-BE49-F238E27FC236}">
                <a16:creationId xmlns:a16="http://schemas.microsoft.com/office/drawing/2014/main" id="{5808CA40-B513-6149-9835-C86A57940A88}"/>
              </a:ext>
            </a:extLst>
          </p:cNvPr>
          <p:cNvSpPr txBox="1">
            <a:spLocks/>
          </p:cNvSpPr>
          <p:nvPr/>
        </p:nvSpPr>
        <p:spPr>
          <a:xfrm>
            <a:off x="224165" y="0"/>
            <a:ext cx="8343682" cy="29359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GB" sz="4000" b="1" dirty="0"/>
              <a:t>DBSCAN</a:t>
            </a:r>
            <a:endParaRPr lang="en-GB" sz="4000" dirty="0"/>
          </a:p>
        </p:txBody>
      </p:sp>
      <p:sp>
        <p:nvSpPr>
          <p:cNvPr id="6" name="Subtitle 2">
            <a:extLst>
              <a:ext uri="{FF2B5EF4-FFF2-40B4-BE49-F238E27FC236}">
                <a16:creationId xmlns:a16="http://schemas.microsoft.com/office/drawing/2014/main" id="{5638201B-9F2F-EF4A-99DE-882F01B24D49}"/>
              </a:ext>
            </a:extLst>
          </p:cNvPr>
          <p:cNvSpPr txBox="1">
            <a:spLocks/>
          </p:cNvSpPr>
          <p:nvPr/>
        </p:nvSpPr>
        <p:spPr>
          <a:xfrm>
            <a:off x="0" y="6027134"/>
            <a:ext cx="8343682" cy="29359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GB" dirty="0"/>
              <a:t>Interested in clustering? Check out this piece </a:t>
            </a:r>
            <a:r>
              <a:rPr lang="en-GB" dirty="0">
                <a:hlinkClick r:id="rId3"/>
              </a:rPr>
              <a:t>The 5 Clustering Algorithms Data Scientists Need to Know</a:t>
            </a:r>
            <a:endParaRPr lang="en-GB" sz="4000" dirty="0"/>
          </a:p>
        </p:txBody>
      </p:sp>
      <p:pic>
        <p:nvPicPr>
          <p:cNvPr id="8" name="Picture 7">
            <a:extLst>
              <a:ext uri="{FF2B5EF4-FFF2-40B4-BE49-F238E27FC236}">
                <a16:creationId xmlns:a16="http://schemas.microsoft.com/office/drawing/2014/main" id="{216482B8-6AFD-9E4B-A3F8-0FBDBB415F11}"/>
              </a:ext>
            </a:extLst>
          </p:cNvPr>
          <p:cNvPicPr>
            <a:picLocks noChangeAspect="1"/>
          </p:cNvPicPr>
          <p:nvPr/>
        </p:nvPicPr>
        <p:blipFill>
          <a:blip r:embed="rId4"/>
          <a:stretch>
            <a:fillRect/>
          </a:stretch>
        </p:blipFill>
        <p:spPr>
          <a:xfrm>
            <a:off x="9016194" y="77115"/>
            <a:ext cx="3175806" cy="3622049"/>
          </a:xfrm>
          <a:prstGeom prst="rect">
            <a:avLst/>
          </a:prstGeom>
        </p:spPr>
      </p:pic>
      <p:sp>
        <p:nvSpPr>
          <p:cNvPr id="9" name="Oval 8">
            <a:extLst>
              <a:ext uri="{FF2B5EF4-FFF2-40B4-BE49-F238E27FC236}">
                <a16:creationId xmlns:a16="http://schemas.microsoft.com/office/drawing/2014/main" id="{C34CA7BD-F1E3-9948-B5D9-5EBC3B5B4DD9}"/>
              </a:ext>
            </a:extLst>
          </p:cNvPr>
          <p:cNvSpPr/>
          <p:nvPr/>
        </p:nvSpPr>
        <p:spPr>
          <a:xfrm>
            <a:off x="9994941" y="711"/>
            <a:ext cx="413625" cy="15280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74621161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2">
            <a:extLst>
              <a:ext uri="{FF2B5EF4-FFF2-40B4-BE49-F238E27FC236}">
                <a16:creationId xmlns:a16="http://schemas.microsoft.com/office/drawing/2014/main" id="{B448B0D1-49EA-3A43-A0DB-238496221A29}"/>
              </a:ext>
            </a:extLst>
          </p:cNvPr>
          <p:cNvSpPr txBox="1">
            <a:spLocks/>
          </p:cNvSpPr>
          <p:nvPr/>
        </p:nvSpPr>
        <p:spPr>
          <a:xfrm>
            <a:off x="574518" y="1004880"/>
            <a:ext cx="10369168" cy="29359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GB" sz="4000" dirty="0"/>
          </a:p>
        </p:txBody>
      </p:sp>
      <p:sp>
        <p:nvSpPr>
          <p:cNvPr id="3" name="Subtitle 2">
            <a:extLst>
              <a:ext uri="{FF2B5EF4-FFF2-40B4-BE49-F238E27FC236}">
                <a16:creationId xmlns:a16="http://schemas.microsoft.com/office/drawing/2014/main" id="{3F9413AE-D6FD-7844-8BBE-387A1EC18925}"/>
              </a:ext>
            </a:extLst>
          </p:cNvPr>
          <p:cNvSpPr txBox="1">
            <a:spLocks/>
          </p:cNvSpPr>
          <p:nvPr/>
        </p:nvSpPr>
        <p:spPr>
          <a:xfrm>
            <a:off x="301512" y="270902"/>
            <a:ext cx="8070676" cy="29359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GB" sz="4000" dirty="0"/>
              <a:t>Reinforcement Learning: </a:t>
            </a:r>
            <a:r>
              <a:rPr lang="en-GB" i="1" dirty="0"/>
              <a:t>"Throw a robot into a maze and let it find an exit”</a:t>
            </a:r>
            <a:endParaRPr lang="en-GB" sz="4000" dirty="0"/>
          </a:p>
        </p:txBody>
      </p:sp>
      <p:pic>
        <p:nvPicPr>
          <p:cNvPr id="5" name="Picture 4">
            <a:extLst>
              <a:ext uri="{FF2B5EF4-FFF2-40B4-BE49-F238E27FC236}">
                <a16:creationId xmlns:a16="http://schemas.microsoft.com/office/drawing/2014/main" id="{740F6BA5-55D9-364F-A5AE-29F0F003AF5A}"/>
              </a:ext>
            </a:extLst>
          </p:cNvPr>
          <p:cNvPicPr>
            <a:picLocks noChangeAspect="1"/>
          </p:cNvPicPr>
          <p:nvPr/>
        </p:nvPicPr>
        <p:blipFill>
          <a:blip r:embed="rId2"/>
          <a:stretch>
            <a:fillRect/>
          </a:stretch>
        </p:blipFill>
        <p:spPr>
          <a:xfrm>
            <a:off x="8645194" y="77115"/>
            <a:ext cx="3546806" cy="4045180"/>
          </a:xfrm>
          <a:prstGeom prst="rect">
            <a:avLst/>
          </a:prstGeom>
        </p:spPr>
      </p:pic>
      <p:sp>
        <p:nvSpPr>
          <p:cNvPr id="6" name="Oval 5">
            <a:extLst>
              <a:ext uri="{FF2B5EF4-FFF2-40B4-BE49-F238E27FC236}">
                <a16:creationId xmlns:a16="http://schemas.microsoft.com/office/drawing/2014/main" id="{637C67F1-6CFF-014C-8560-E3D8DFA14759}"/>
              </a:ext>
            </a:extLst>
          </p:cNvPr>
          <p:cNvSpPr/>
          <p:nvPr/>
        </p:nvSpPr>
        <p:spPr>
          <a:xfrm>
            <a:off x="8372188" y="1961043"/>
            <a:ext cx="1732066" cy="79560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 name="Subtitle 2">
            <a:extLst>
              <a:ext uri="{FF2B5EF4-FFF2-40B4-BE49-F238E27FC236}">
                <a16:creationId xmlns:a16="http://schemas.microsoft.com/office/drawing/2014/main" id="{8CC1D3D9-2F4B-D440-AEBF-3B9DB64A62FE}"/>
              </a:ext>
            </a:extLst>
          </p:cNvPr>
          <p:cNvSpPr txBox="1">
            <a:spLocks/>
          </p:cNvSpPr>
          <p:nvPr/>
        </p:nvSpPr>
        <p:spPr>
          <a:xfrm>
            <a:off x="301512" y="1961043"/>
            <a:ext cx="8070676" cy="29359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GB" dirty="0"/>
              <a:t>Nowadays used for:</a:t>
            </a:r>
          </a:p>
          <a:p>
            <a:pPr marL="342900" indent="-342900" algn="l">
              <a:buFont typeface="Arial" panose="020B0604020202020204" pitchFamily="34" charset="0"/>
              <a:buChar char="•"/>
            </a:pPr>
            <a:r>
              <a:rPr lang="en-GB" dirty="0"/>
              <a:t>Games</a:t>
            </a:r>
          </a:p>
          <a:p>
            <a:pPr marL="342900" indent="-342900" algn="l">
              <a:buFont typeface="Arial" panose="020B0604020202020204" pitchFamily="34" charset="0"/>
              <a:buChar char="•"/>
            </a:pPr>
            <a:r>
              <a:rPr lang="en-GB" dirty="0"/>
              <a:t>Self-driving cars</a:t>
            </a:r>
          </a:p>
          <a:p>
            <a:pPr marL="342900" indent="-342900" algn="l">
              <a:buFont typeface="Arial" panose="020B0604020202020204" pitchFamily="34" charset="0"/>
              <a:buChar char="•"/>
            </a:pPr>
            <a:r>
              <a:rPr lang="en-GB" dirty="0"/>
              <a:t>Robot vacuums</a:t>
            </a:r>
          </a:p>
          <a:p>
            <a:pPr marL="342900" indent="-342900" algn="l">
              <a:buFont typeface="Arial" panose="020B0604020202020204" pitchFamily="34" charset="0"/>
              <a:buChar char="•"/>
            </a:pPr>
            <a:r>
              <a:rPr lang="en-GB" dirty="0"/>
              <a:t>Automating trading</a:t>
            </a:r>
          </a:p>
        </p:txBody>
      </p:sp>
      <p:sp>
        <p:nvSpPr>
          <p:cNvPr id="8" name="Subtitle 2">
            <a:extLst>
              <a:ext uri="{FF2B5EF4-FFF2-40B4-BE49-F238E27FC236}">
                <a16:creationId xmlns:a16="http://schemas.microsoft.com/office/drawing/2014/main" id="{FF849662-6E45-4F4F-B62F-0B7EC6267230}"/>
              </a:ext>
            </a:extLst>
          </p:cNvPr>
          <p:cNvSpPr txBox="1">
            <a:spLocks/>
          </p:cNvSpPr>
          <p:nvPr/>
        </p:nvSpPr>
        <p:spPr>
          <a:xfrm>
            <a:off x="1723764" y="5630934"/>
            <a:ext cx="8070676" cy="29359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GB" dirty="0"/>
              <a:t>Popular algorithms: </a:t>
            </a:r>
            <a:r>
              <a:rPr lang="en-GB" dirty="0">
                <a:hlinkClick r:id="rId3"/>
              </a:rPr>
              <a:t>Q-Learning</a:t>
            </a:r>
            <a:r>
              <a:rPr lang="en-GB" dirty="0"/>
              <a:t>, </a:t>
            </a:r>
            <a:r>
              <a:rPr lang="en-GB" dirty="0">
                <a:hlinkClick r:id="rId4"/>
              </a:rPr>
              <a:t>SARSA</a:t>
            </a:r>
            <a:r>
              <a:rPr lang="en-GB" dirty="0"/>
              <a:t>, DQN, </a:t>
            </a:r>
            <a:r>
              <a:rPr lang="en-GB" dirty="0">
                <a:hlinkClick r:id="rId5"/>
              </a:rPr>
              <a:t>A3C</a:t>
            </a:r>
            <a:r>
              <a:rPr lang="en-GB" dirty="0"/>
              <a:t>, </a:t>
            </a:r>
            <a:r>
              <a:rPr lang="en-GB" dirty="0">
                <a:hlinkClick r:id="rId6"/>
              </a:rPr>
              <a:t>Genetic algorithm</a:t>
            </a:r>
            <a:endParaRPr lang="en-GB" dirty="0"/>
          </a:p>
        </p:txBody>
      </p:sp>
    </p:spTree>
    <p:extLst>
      <p:ext uri="{BB962C8B-B14F-4D97-AF65-F5344CB8AC3E}">
        <p14:creationId xmlns:p14="http://schemas.microsoft.com/office/powerpoint/2010/main" val="427947771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2">
            <a:extLst>
              <a:ext uri="{FF2B5EF4-FFF2-40B4-BE49-F238E27FC236}">
                <a16:creationId xmlns:a16="http://schemas.microsoft.com/office/drawing/2014/main" id="{551EA6DF-E6D6-654D-9510-3D91EBB7857A}"/>
              </a:ext>
            </a:extLst>
          </p:cNvPr>
          <p:cNvSpPr txBox="1">
            <a:spLocks/>
          </p:cNvSpPr>
          <p:nvPr/>
        </p:nvSpPr>
        <p:spPr>
          <a:xfrm>
            <a:off x="92668" y="1849951"/>
            <a:ext cx="3757804" cy="29359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GB" b="1" dirty="0"/>
              <a:t>Key idea: </a:t>
            </a:r>
            <a:r>
              <a:rPr lang="en-GB" dirty="0"/>
              <a:t>Surviving in an environment. Throw poor little robot into real life, punish it for errors and reward it for right deeds. Same way we teach kids</a:t>
            </a:r>
          </a:p>
        </p:txBody>
      </p:sp>
      <p:sp>
        <p:nvSpPr>
          <p:cNvPr id="5" name="Subtitle 2">
            <a:extLst>
              <a:ext uri="{FF2B5EF4-FFF2-40B4-BE49-F238E27FC236}">
                <a16:creationId xmlns:a16="http://schemas.microsoft.com/office/drawing/2014/main" id="{F269A76E-5E02-AD4C-87D5-0E2FA1CB7DC0}"/>
              </a:ext>
            </a:extLst>
          </p:cNvPr>
          <p:cNvSpPr txBox="1">
            <a:spLocks/>
          </p:cNvSpPr>
          <p:nvPr/>
        </p:nvSpPr>
        <p:spPr>
          <a:xfrm>
            <a:off x="3539445" y="1801101"/>
            <a:ext cx="4696240" cy="3700169"/>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GB" b="1" dirty="0"/>
              <a:t>More effective way</a:t>
            </a:r>
            <a:r>
              <a:rPr lang="en-GB" dirty="0"/>
              <a:t> </a:t>
            </a:r>
            <a:r>
              <a:rPr lang="en-GB" sz="2000" dirty="0"/>
              <a:t>—</a:t>
            </a:r>
            <a:r>
              <a:rPr lang="ru-RU" sz="2000" dirty="0"/>
              <a:t> </a:t>
            </a:r>
            <a:r>
              <a:rPr lang="ru-RU" dirty="0"/>
              <a:t>с</a:t>
            </a:r>
            <a:r>
              <a:rPr lang="en-GB" dirty="0" err="1"/>
              <a:t>reate</a:t>
            </a:r>
            <a:r>
              <a:rPr lang="en-GB" dirty="0"/>
              <a:t> a virtual city based on a real map, populate with pedestrians and let the car learn to kill as few people as possible. When the robot is reasonably confident in this artificial GTA, it's freed to test in the real streets. Fun!</a:t>
            </a:r>
            <a:endParaRPr lang="en-GB" sz="2000" dirty="0"/>
          </a:p>
        </p:txBody>
      </p:sp>
      <p:sp>
        <p:nvSpPr>
          <p:cNvPr id="6" name="Subtitle 2">
            <a:extLst>
              <a:ext uri="{FF2B5EF4-FFF2-40B4-BE49-F238E27FC236}">
                <a16:creationId xmlns:a16="http://schemas.microsoft.com/office/drawing/2014/main" id="{7C2F875B-81AC-6640-B629-5200D7124702}"/>
              </a:ext>
            </a:extLst>
          </p:cNvPr>
          <p:cNvSpPr txBox="1">
            <a:spLocks/>
          </p:cNvSpPr>
          <p:nvPr/>
        </p:nvSpPr>
        <p:spPr>
          <a:xfrm>
            <a:off x="301512" y="270902"/>
            <a:ext cx="8070676" cy="29359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GB" sz="4000" dirty="0"/>
              <a:t>Reinforcement Learning:</a:t>
            </a:r>
          </a:p>
        </p:txBody>
      </p:sp>
      <p:pic>
        <p:nvPicPr>
          <p:cNvPr id="7" name="Picture 6">
            <a:extLst>
              <a:ext uri="{FF2B5EF4-FFF2-40B4-BE49-F238E27FC236}">
                <a16:creationId xmlns:a16="http://schemas.microsoft.com/office/drawing/2014/main" id="{9B8A2C71-29D4-5A44-9719-92D8CBDBC422}"/>
              </a:ext>
            </a:extLst>
          </p:cNvPr>
          <p:cNvPicPr>
            <a:picLocks noChangeAspect="1"/>
          </p:cNvPicPr>
          <p:nvPr/>
        </p:nvPicPr>
        <p:blipFill>
          <a:blip r:embed="rId2"/>
          <a:stretch>
            <a:fillRect/>
          </a:stretch>
        </p:blipFill>
        <p:spPr>
          <a:xfrm>
            <a:off x="8645194" y="77115"/>
            <a:ext cx="3546806" cy="4045180"/>
          </a:xfrm>
          <a:prstGeom prst="rect">
            <a:avLst/>
          </a:prstGeom>
        </p:spPr>
      </p:pic>
      <p:sp>
        <p:nvSpPr>
          <p:cNvPr id="8" name="Oval 7">
            <a:extLst>
              <a:ext uri="{FF2B5EF4-FFF2-40B4-BE49-F238E27FC236}">
                <a16:creationId xmlns:a16="http://schemas.microsoft.com/office/drawing/2014/main" id="{F85F8669-7246-3449-B1D3-D7BF151A047B}"/>
              </a:ext>
            </a:extLst>
          </p:cNvPr>
          <p:cNvSpPr/>
          <p:nvPr/>
        </p:nvSpPr>
        <p:spPr>
          <a:xfrm>
            <a:off x="8372188" y="1961043"/>
            <a:ext cx="1732066" cy="79560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225212580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2">
            <a:extLst>
              <a:ext uri="{FF2B5EF4-FFF2-40B4-BE49-F238E27FC236}">
                <a16:creationId xmlns:a16="http://schemas.microsoft.com/office/drawing/2014/main" id="{B448B0D1-49EA-3A43-A0DB-238496221A29}"/>
              </a:ext>
            </a:extLst>
          </p:cNvPr>
          <p:cNvSpPr txBox="1">
            <a:spLocks/>
          </p:cNvSpPr>
          <p:nvPr/>
        </p:nvSpPr>
        <p:spPr>
          <a:xfrm>
            <a:off x="375843" y="675735"/>
            <a:ext cx="7996346" cy="4151759"/>
          </a:xfrm>
          <a:prstGeom prst="rect">
            <a:avLst/>
          </a:prstGeom>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GB" dirty="0"/>
              <a:t>Examples:</a:t>
            </a:r>
          </a:p>
          <a:p>
            <a:pPr algn="l"/>
            <a:r>
              <a:rPr lang="en-GB" dirty="0"/>
              <a:t> </a:t>
            </a:r>
          </a:p>
          <a:p>
            <a:pPr algn="l"/>
            <a:r>
              <a:rPr lang="en-GB" dirty="0">
                <a:hlinkClick r:id="rId2"/>
              </a:rPr>
              <a:t>https://www.youtube.com/watch?v=VMp6pq6_QjI</a:t>
            </a:r>
            <a:r>
              <a:rPr lang="en-GB" dirty="0"/>
              <a:t> (parking)</a:t>
            </a:r>
          </a:p>
          <a:p>
            <a:pPr algn="l"/>
            <a:endParaRPr lang="en-GB" dirty="0"/>
          </a:p>
          <a:p>
            <a:pPr algn="l"/>
            <a:r>
              <a:rPr lang="en-GB" dirty="0">
                <a:hlinkClick r:id="rId3"/>
              </a:rPr>
              <a:t>https://www.youtube.com/watch?v=gn4nRCC9TwQ</a:t>
            </a:r>
            <a:r>
              <a:rPr lang="en-GB" dirty="0"/>
              <a:t> (DeepMind)</a:t>
            </a:r>
          </a:p>
          <a:p>
            <a:pPr algn="l"/>
            <a:endParaRPr lang="en-GB" dirty="0"/>
          </a:p>
          <a:p>
            <a:pPr algn="l"/>
            <a:r>
              <a:rPr lang="en-GB" dirty="0">
                <a:hlinkClick r:id="rId4"/>
              </a:rPr>
              <a:t>https://youtu.be/L6bbFgjkqK0</a:t>
            </a:r>
            <a:r>
              <a:rPr lang="en-GB" dirty="0"/>
              <a:t> (Flappy Bird)</a:t>
            </a:r>
          </a:p>
          <a:p>
            <a:pPr algn="l"/>
            <a:endParaRPr lang="en-GB" dirty="0"/>
          </a:p>
          <a:p>
            <a:pPr algn="l"/>
            <a:r>
              <a:rPr lang="en-GB" dirty="0">
                <a:hlinkClick r:id="rId5"/>
              </a:rPr>
              <a:t>https://www.youtube.com/watch?v=tlOIHko8ySg</a:t>
            </a:r>
            <a:r>
              <a:rPr lang="en-GB" dirty="0"/>
              <a:t> (boat)</a:t>
            </a:r>
            <a:endParaRPr lang="ru-RU" dirty="0"/>
          </a:p>
        </p:txBody>
      </p:sp>
      <p:pic>
        <p:nvPicPr>
          <p:cNvPr id="3" name="Picture 2">
            <a:extLst>
              <a:ext uri="{FF2B5EF4-FFF2-40B4-BE49-F238E27FC236}">
                <a16:creationId xmlns:a16="http://schemas.microsoft.com/office/drawing/2014/main" id="{FCE6248D-4B7D-4A43-89BE-FDE1AD2689EB}"/>
              </a:ext>
            </a:extLst>
          </p:cNvPr>
          <p:cNvPicPr>
            <a:picLocks noChangeAspect="1"/>
          </p:cNvPicPr>
          <p:nvPr/>
        </p:nvPicPr>
        <p:blipFill>
          <a:blip r:embed="rId6"/>
          <a:stretch>
            <a:fillRect/>
          </a:stretch>
        </p:blipFill>
        <p:spPr>
          <a:xfrm>
            <a:off x="8645194" y="77115"/>
            <a:ext cx="3546806" cy="4045180"/>
          </a:xfrm>
          <a:prstGeom prst="rect">
            <a:avLst/>
          </a:prstGeom>
        </p:spPr>
      </p:pic>
      <p:sp>
        <p:nvSpPr>
          <p:cNvPr id="5" name="Oval 4">
            <a:extLst>
              <a:ext uri="{FF2B5EF4-FFF2-40B4-BE49-F238E27FC236}">
                <a16:creationId xmlns:a16="http://schemas.microsoft.com/office/drawing/2014/main" id="{8CB932C1-B8EF-EE41-A720-F55A4EF62612}"/>
              </a:ext>
            </a:extLst>
          </p:cNvPr>
          <p:cNvSpPr/>
          <p:nvPr/>
        </p:nvSpPr>
        <p:spPr>
          <a:xfrm>
            <a:off x="8372188" y="1961043"/>
            <a:ext cx="1732066" cy="79560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 name="Subtitle 2">
            <a:extLst>
              <a:ext uri="{FF2B5EF4-FFF2-40B4-BE49-F238E27FC236}">
                <a16:creationId xmlns:a16="http://schemas.microsoft.com/office/drawing/2014/main" id="{08306F44-5D90-864D-B21D-2E21A88BF2E5}"/>
              </a:ext>
            </a:extLst>
          </p:cNvPr>
          <p:cNvSpPr txBox="1">
            <a:spLocks/>
          </p:cNvSpPr>
          <p:nvPr/>
        </p:nvSpPr>
        <p:spPr>
          <a:xfrm>
            <a:off x="1070093" y="5177577"/>
            <a:ext cx="7858755" cy="137068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ru-RU" dirty="0"/>
          </a:p>
        </p:txBody>
      </p:sp>
      <p:sp>
        <p:nvSpPr>
          <p:cNvPr id="7" name="TextBox 6">
            <a:extLst>
              <a:ext uri="{FF2B5EF4-FFF2-40B4-BE49-F238E27FC236}">
                <a16:creationId xmlns:a16="http://schemas.microsoft.com/office/drawing/2014/main" id="{B35CB529-C4D6-C244-984A-E13DB0820E88}"/>
              </a:ext>
            </a:extLst>
          </p:cNvPr>
          <p:cNvSpPr txBox="1"/>
          <p:nvPr/>
        </p:nvSpPr>
        <p:spPr>
          <a:xfrm>
            <a:off x="375843" y="5652694"/>
            <a:ext cx="5025906" cy="646331"/>
          </a:xfrm>
          <a:prstGeom prst="rect">
            <a:avLst/>
          </a:prstGeom>
          <a:noFill/>
        </p:spPr>
        <p:txBody>
          <a:bodyPr wrap="square" rtlCol="0">
            <a:spAutoFit/>
          </a:bodyPr>
          <a:lstStyle/>
          <a:p>
            <a:r>
              <a:rPr lang="en-GB" dirty="0">
                <a:hlinkClick r:id="rId7"/>
              </a:rPr>
              <a:t>https://en.wikipedia.org/wiki/AlphaGo</a:t>
            </a:r>
            <a:r>
              <a:rPr lang="en-GB" dirty="0"/>
              <a:t> (Go)</a:t>
            </a:r>
          </a:p>
          <a:p>
            <a:r>
              <a:rPr lang="en-GB" dirty="0">
                <a:hlinkClick r:id="rId8"/>
              </a:rPr>
              <a:t>https://en.wikipedia.org/wiki/AlphaZero</a:t>
            </a:r>
            <a:r>
              <a:rPr lang="en-GB" dirty="0"/>
              <a:t> (Chess)</a:t>
            </a:r>
            <a:endParaRPr lang="ru-RU" dirty="0"/>
          </a:p>
        </p:txBody>
      </p:sp>
    </p:spTree>
    <p:extLst>
      <p:ext uri="{BB962C8B-B14F-4D97-AF65-F5344CB8AC3E}">
        <p14:creationId xmlns:p14="http://schemas.microsoft.com/office/powerpoint/2010/main" val="150803491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nline Media 3" descr="video">
            <a:hlinkClick r:id="" action="ppaction://media"/>
            <a:extLst>
              <a:ext uri="{FF2B5EF4-FFF2-40B4-BE49-F238E27FC236}">
                <a16:creationId xmlns:a16="http://schemas.microsoft.com/office/drawing/2014/main" id="{6C0CAC37-7384-1344-8774-BFC8C47F6230}"/>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394970" y="879785"/>
            <a:ext cx="8011659" cy="5599174"/>
          </a:xfrm>
        </p:spPr>
      </p:pic>
      <p:sp>
        <p:nvSpPr>
          <p:cNvPr id="5" name="Subtitle 2">
            <a:extLst>
              <a:ext uri="{FF2B5EF4-FFF2-40B4-BE49-F238E27FC236}">
                <a16:creationId xmlns:a16="http://schemas.microsoft.com/office/drawing/2014/main" id="{982DB826-4317-2D4D-9409-5EA1FCB9D6B6}"/>
              </a:ext>
            </a:extLst>
          </p:cNvPr>
          <p:cNvSpPr txBox="1">
            <a:spLocks/>
          </p:cNvSpPr>
          <p:nvPr/>
        </p:nvSpPr>
        <p:spPr>
          <a:xfrm>
            <a:off x="3826615" y="379041"/>
            <a:ext cx="7996346" cy="4151759"/>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GB" sz="2800" dirty="0"/>
              <a:t>RL agents competition be like:</a:t>
            </a:r>
            <a:endParaRPr lang="ru-RU" sz="2800" dirty="0"/>
          </a:p>
        </p:txBody>
      </p:sp>
    </p:spTree>
    <p:extLst>
      <p:ext uri="{BB962C8B-B14F-4D97-AF65-F5344CB8AC3E}">
        <p14:creationId xmlns:p14="http://schemas.microsoft.com/office/powerpoint/2010/main" val="4619620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5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4EE14E33-0E5F-DC42-A79A-21013C7AA528}"/>
              </a:ext>
            </a:extLst>
          </p:cNvPr>
          <p:cNvSpPr txBox="1">
            <a:spLocks/>
          </p:cNvSpPr>
          <p:nvPr/>
        </p:nvSpPr>
        <p:spPr>
          <a:xfrm>
            <a:off x="301512" y="270902"/>
            <a:ext cx="8070676" cy="29359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GB" sz="4000" dirty="0"/>
              <a:t>Ensemble Methods: </a:t>
            </a:r>
            <a:r>
              <a:rPr lang="en-GB" i="1" dirty="0"/>
              <a:t>"Bunch of stupid trees learning to correct errors of each other"</a:t>
            </a:r>
            <a:endParaRPr lang="en-GB" sz="4000" dirty="0"/>
          </a:p>
        </p:txBody>
      </p:sp>
      <p:pic>
        <p:nvPicPr>
          <p:cNvPr id="5" name="Picture 4">
            <a:extLst>
              <a:ext uri="{FF2B5EF4-FFF2-40B4-BE49-F238E27FC236}">
                <a16:creationId xmlns:a16="http://schemas.microsoft.com/office/drawing/2014/main" id="{7ADD0D54-3685-CC45-A09E-192D4A963892}"/>
              </a:ext>
            </a:extLst>
          </p:cNvPr>
          <p:cNvPicPr>
            <a:picLocks noChangeAspect="1"/>
          </p:cNvPicPr>
          <p:nvPr/>
        </p:nvPicPr>
        <p:blipFill>
          <a:blip r:embed="rId2"/>
          <a:stretch>
            <a:fillRect/>
          </a:stretch>
        </p:blipFill>
        <p:spPr>
          <a:xfrm>
            <a:off x="8645194" y="77115"/>
            <a:ext cx="3546806" cy="4045180"/>
          </a:xfrm>
          <a:prstGeom prst="rect">
            <a:avLst/>
          </a:prstGeom>
        </p:spPr>
      </p:pic>
      <p:sp>
        <p:nvSpPr>
          <p:cNvPr id="6" name="Oval 5">
            <a:extLst>
              <a:ext uri="{FF2B5EF4-FFF2-40B4-BE49-F238E27FC236}">
                <a16:creationId xmlns:a16="http://schemas.microsoft.com/office/drawing/2014/main" id="{B348C9DA-4AF3-514C-B90C-94254C799B8A}"/>
              </a:ext>
            </a:extLst>
          </p:cNvPr>
          <p:cNvSpPr/>
          <p:nvPr/>
        </p:nvSpPr>
        <p:spPr>
          <a:xfrm>
            <a:off x="10921199" y="1549794"/>
            <a:ext cx="1382860" cy="131443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 name="Subtitle 2">
            <a:extLst>
              <a:ext uri="{FF2B5EF4-FFF2-40B4-BE49-F238E27FC236}">
                <a16:creationId xmlns:a16="http://schemas.microsoft.com/office/drawing/2014/main" id="{109330F2-FF9F-4B40-BB3C-7846CED67CA0}"/>
              </a:ext>
            </a:extLst>
          </p:cNvPr>
          <p:cNvSpPr txBox="1">
            <a:spLocks/>
          </p:cNvSpPr>
          <p:nvPr/>
        </p:nvSpPr>
        <p:spPr>
          <a:xfrm>
            <a:off x="301512" y="1961043"/>
            <a:ext cx="8070676" cy="29359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GB" dirty="0"/>
              <a:t>Nowadays used for:</a:t>
            </a:r>
          </a:p>
          <a:p>
            <a:pPr marL="342900" indent="-342900">
              <a:buFont typeface="Arial" panose="020B0604020202020204" pitchFamily="34" charset="0"/>
              <a:buChar char="•"/>
            </a:pPr>
            <a:r>
              <a:rPr lang="en-GB" dirty="0"/>
              <a:t>Everything that fits classical algorithm approaches (but works better)</a:t>
            </a:r>
          </a:p>
          <a:p>
            <a:pPr marL="342900" indent="-342900" algn="l">
              <a:buFont typeface="Arial" panose="020B0604020202020204" pitchFamily="34" charset="0"/>
              <a:buChar char="•"/>
            </a:pPr>
            <a:endParaRPr lang="en-GB" dirty="0"/>
          </a:p>
        </p:txBody>
      </p:sp>
      <p:sp>
        <p:nvSpPr>
          <p:cNvPr id="8" name="Subtitle 2">
            <a:extLst>
              <a:ext uri="{FF2B5EF4-FFF2-40B4-BE49-F238E27FC236}">
                <a16:creationId xmlns:a16="http://schemas.microsoft.com/office/drawing/2014/main" id="{FCB57CD9-EA58-204F-AC2F-54F596B6EED7}"/>
              </a:ext>
            </a:extLst>
          </p:cNvPr>
          <p:cNvSpPr txBox="1">
            <a:spLocks/>
          </p:cNvSpPr>
          <p:nvPr/>
        </p:nvSpPr>
        <p:spPr>
          <a:xfrm>
            <a:off x="1723764" y="5630934"/>
            <a:ext cx="8070676" cy="29359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GB" dirty="0"/>
              <a:t>Popular algorithms: </a:t>
            </a:r>
            <a:r>
              <a:rPr lang="en-GB" dirty="0">
                <a:hlinkClick r:id="rId3"/>
              </a:rPr>
              <a:t>Random Forest</a:t>
            </a:r>
            <a:r>
              <a:rPr lang="en-GB" dirty="0"/>
              <a:t>, </a:t>
            </a:r>
            <a:r>
              <a:rPr lang="en-GB" dirty="0">
                <a:hlinkClick r:id="rId4"/>
              </a:rPr>
              <a:t>Gradient Boosting</a:t>
            </a:r>
            <a:endParaRPr lang="en-GB" dirty="0"/>
          </a:p>
        </p:txBody>
      </p:sp>
    </p:spTree>
    <p:extLst>
      <p:ext uri="{BB962C8B-B14F-4D97-AF65-F5344CB8AC3E}">
        <p14:creationId xmlns:p14="http://schemas.microsoft.com/office/powerpoint/2010/main" val="385502059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F8545CB-2813-604D-9DAA-986FF44468CE}"/>
              </a:ext>
            </a:extLst>
          </p:cNvPr>
          <p:cNvSpPr txBox="1">
            <a:spLocks/>
          </p:cNvSpPr>
          <p:nvPr/>
        </p:nvSpPr>
        <p:spPr>
          <a:xfrm>
            <a:off x="301512" y="270902"/>
            <a:ext cx="8070676" cy="29359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GB" sz="4000" dirty="0"/>
              <a:t>Ensemble Methods</a:t>
            </a:r>
          </a:p>
        </p:txBody>
      </p:sp>
      <p:pic>
        <p:nvPicPr>
          <p:cNvPr id="5" name="Picture 4">
            <a:extLst>
              <a:ext uri="{FF2B5EF4-FFF2-40B4-BE49-F238E27FC236}">
                <a16:creationId xmlns:a16="http://schemas.microsoft.com/office/drawing/2014/main" id="{7A408E8A-DA0A-AF46-8065-47B7707491E3}"/>
              </a:ext>
            </a:extLst>
          </p:cNvPr>
          <p:cNvPicPr>
            <a:picLocks noChangeAspect="1"/>
          </p:cNvPicPr>
          <p:nvPr/>
        </p:nvPicPr>
        <p:blipFill>
          <a:blip r:embed="rId2"/>
          <a:stretch>
            <a:fillRect/>
          </a:stretch>
        </p:blipFill>
        <p:spPr>
          <a:xfrm>
            <a:off x="8533135" y="0"/>
            <a:ext cx="3546806" cy="4045180"/>
          </a:xfrm>
          <a:prstGeom prst="rect">
            <a:avLst/>
          </a:prstGeom>
        </p:spPr>
      </p:pic>
      <p:sp>
        <p:nvSpPr>
          <p:cNvPr id="6" name="Oval 5">
            <a:extLst>
              <a:ext uri="{FF2B5EF4-FFF2-40B4-BE49-F238E27FC236}">
                <a16:creationId xmlns:a16="http://schemas.microsoft.com/office/drawing/2014/main" id="{A5B65177-00BB-F34A-B90D-45F5B603E647}"/>
              </a:ext>
            </a:extLst>
          </p:cNvPr>
          <p:cNvSpPr/>
          <p:nvPr/>
        </p:nvSpPr>
        <p:spPr>
          <a:xfrm>
            <a:off x="10809140" y="1472679"/>
            <a:ext cx="1382860" cy="131443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 name="Subtitle 2">
            <a:extLst>
              <a:ext uri="{FF2B5EF4-FFF2-40B4-BE49-F238E27FC236}">
                <a16:creationId xmlns:a16="http://schemas.microsoft.com/office/drawing/2014/main" id="{3C74E5AE-6B1F-3247-A98E-36C3AC1CFA37}"/>
              </a:ext>
            </a:extLst>
          </p:cNvPr>
          <p:cNvSpPr txBox="1">
            <a:spLocks/>
          </p:cNvSpPr>
          <p:nvPr/>
        </p:nvSpPr>
        <p:spPr>
          <a:xfrm>
            <a:off x="112059" y="1503761"/>
            <a:ext cx="7664824" cy="2935913"/>
          </a:xfrm>
          <a:prstGeom prst="rect">
            <a:avLst/>
          </a:prstGeom>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GB" dirty="0"/>
              <a:t> Ensembles and neural networks are two main fighters. Today they are producing the most accurate results and are widely used in production</a:t>
            </a:r>
          </a:p>
          <a:p>
            <a:pPr algn="l"/>
            <a:endParaRPr lang="en-GB" dirty="0"/>
          </a:p>
          <a:p>
            <a:pPr algn="l"/>
            <a:r>
              <a:rPr lang="en-GB" b="1" dirty="0"/>
              <a:t>Simple idea: </a:t>
            </a:r>
            <a:r>
              <a:rPr lang="en-GB" dirty="0"/>
              <a:t>If you take a bunch of inefficient algorithms and force them to correct each other's mistakes, the overall quality of a system will be higher than even the best individual algorithms.</a:t>
            </a:r>
          </a:p>
          <a:p>
            <a:pPr algn="l"/>
            <a:endParaRPr lang="en-GB" dirty="0"/>
          </a:p>
        </p:txBody>
      </p:sp>
    </p:spTree>
    <p:extLst>
      <p:ext uri="{BB962C8B-B14F-4D97-AF65-F5344CB8AC3E}">
        <p14:creationId xmlns:p14="http://schemas.microsoft.com/office/powerpoint/2010/main" val="263744422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2">
            <a:extLst>
              <a:ext uri="{FF2B5EF4-FFF2-40B4-BE49-F238E27FC236}">
                <a16:creationId xmlns:a16="http://schemas.microsoft.com/office/drawing/2014/main" id="{B448B0D1-49EA-3A43-A0DB-238496221A29}"/>
              </a:ext>
            </a:extLst>
          </p:cNvPr>
          <p:cNvSpPr txBox="1">
            <a:spLocks/>
          </p:cNvSpPr>
          <p:nvPr/>
        </p:nvSpPr>
        <p:spPr>
          <a:xfrm>
            <a:off x="1209560" y="2324599"/>
            <a:ext cx="10369168" cy="29359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GB" sz="4000" dirty="0"/>
              <a:t>Training session #1: What is Machine Learning?</a:t>
            </a:r>
            <a:endParaRPr lang="ru-RU" sz="4000" dirty="0"/>
          </a:p>
        </p:txBody>
      </p:sp>
      <p:sp>
        <p:nvSpPr>
          <p:cNvPr id="3" name="Subtitle 2">
            <a:extLst>
              <a:ext uri="{FF2B5EF4-FFF2-40B4-BE49-F238E27FC236}">
                <a16:creationId xmlns:a16="http://schemas.microsoft.com/office/drawing/2014/main" id="{F98B2547-DA56-DC49-A66F-81ADC50A0B31}"/>
              </a:ext>
            </a:extLst>
          </p:cNvPr>
          <p:cNvSpPr txBox="1">
            <a:spLocks/>
          </p:cNvSpPr>
          <p:nvPr/>
        </p:nvSpPr>
        <p:spPr>
          <a:xfrm>
            <a:off x="301512" y="270902"/>
            <a:ext cx="8070676" cy="29359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GB" sz="4000" dirty="0"/>
              <a:t>Stacking: </a:t>
            </a:r>
            <a:r>
              <a:rPr lang="en-GB" dirty="0"/>
              <a:t>you asking your friends for advice and then make your decision</a:t>
            </a:r>
            <a:endParaRPr lang="en-GB" sz="4000" dirty="0"/>
          </a:p>
        </p:txBody>
      </p:sp>
      <p:pic>
        <p:nvPicPr>
          <p:cNvPr id="2" name="Picture 1">
            <a:extLst>
              <a:ext uri="{FF2B5EF4-FFF2-40B4-BE49-F238E27FC236}">
                <a16:creationId xmlns:a16="http://schemas.microsoft.com/office/drawing/2014/main" id="{84A04ADA-6405-2040-916A-C52EFFE0F93F}"/>
              </a:ext>
            </a:extLst>
          </p:cNvPr>
          <p:cNvPicPr>
            <a:picLocks noChangeAspect="1"/>
          </p:cNvPicPr>
          <p:nvPr/>
        </p:nvPicPr>
        <p:blipFill>
          <a:blip r:embed="rId2"/>
          <a:stretch>
            <a:fillRect/>
          </a:stretch>
        </p:blipFill>
        <p:spPr>
          <a:xfrm>
            <a:off x="314646" y="1299402"/>
            <a:ext cx="10040470" cy="5558598"/>
          </a:xfrm>
          <a:prstGeom prst="rect">
            <a:avLst/>
          </a:prstGeom>
        </p:spPr>
      </p:pic>
      <p:pic>
        <p:nvPicPr>
          <p:cNvPr id="5" name="Picture 4">
            <a:extLst>
              <a:ext uri="{FF2B5EF4-FFF2-40B4-BE49-F238E27FC236}">
                <a16:creationId xmlns:a16="http://schemas.microsoft.com/office/drawing/2014/main" id="{D1D9FD9B-4B26-144E-BD23-1ED133A3812B}"/>
              </a:ext>
            </a:extLst>
          </p:cNvPr>
          <p:cNvPicPr>
            <a:picLocks noChangeAspect="1"/>
          </p:cNvPicPr>
          <p:nvPr/>
        </p:nvPicPr>
        <p:blipFill>
          <a:blip r:embed="rId3"/>
          <a:stretch>
            <a:fillRect/>
          </a:stretch>
        </p:blipFill>
        <p:spPr>
          <a:xfrm>
            <a:off x="8802223" y="0"/>
            <a:ext cx="3277718" cy="3738282"/>
          </a:xfrm>
          <a:prstGeom prst="rect">
            <a:avLst/>
          </a:prstGeom>
        </p:spPr>
      </p:pic>
      <p:sp>
        <p:nvSpPr>
          <p:cNvPr id="6" name="Oval 5">
            <a:extLst>
              <a:ext uri="{FF2B5EF4-FFF2-40B4-BE49-F238E27FC236}">
                <a16:creationId xmlns:a16="http://schemas.microsoft.com/office/drawing/2014/main" id="{E3D2AE48-756A-A54A-9FC9-77260725BE47}"/>
              </a:ext>
            </a:extLst>
          </p:cNvPr>
          <p:cNvSpPr/>
          <p:nvPr/>
        </p:nvSpPr>
        <p:spPr>
          <a:xfrm>
            <a:off x="10992020" y="1494625"/>
            <a:ext cx="675724" cy="31223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73750224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2">
            <a:extLst>
              <a:ext uri="{FF2B5EF4-FFF2-40B4-BE49-F238E27FC236}">
                <a16:creationId xmlns:a16="http://schemas.microsoft.com/office/drawing/2014/main" id="{8AE38018-A05A-1E48-A302-FF7806067980}"/>
              </a:ext>
            </a:extLst>
          </p:cNvPr>
          <p:cNvSpPr txBox="1">
            <a:spLocks/>
          </p:cNvSpPr>
          <p:nvPr/>
        </p:nvSpPr>
        <p:spPr>
          <a:xfrm>
            <a:off x="301512" y="270902"/>
            <a:ext cx="8070676" cy="29359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GB" sz="4000" dirty="0"/>
              <a:t>Bagging: </a:t>
            </a:r>
            <a:r>
              <a:rPr lang="en-GB" dirty="0"/>
              <a:t>Use the same algorithm but train it on different subsets of original data. In the end — just average answers.</a:t>
            </a:r>
            <a:endParaRPr lang="en-GB" sz="4000" dirty="0"/>
          </a:p>
        </p:txBody>
      </p:sp>
      <p:pic>
        <p:nvPicPr>
          <p:cNvPr id="7" name="Picture 6">
            <a:extLst>
              <a:ext uri="{FF2B5EF4-FFF2-40B4-BE49-F238E27FC236}">
                <a16:creationId xmlns:a16="http://schemas.microsoft.com/office/drawing/2014/main" id="{6048F769-22A0-1040-B9AC-50F5F1EB0300}"/>
              </a:ext>
            </a:extLst>
          </p:cNvPr>
          <p:cNvPicPr>
            <a:picLocks noChangeAspect="1"/>
          </p:cNvPicPr>
          <p:nvPr/>
        </p:nvPicPr>
        <p:blipFill>
          <a:blip r:embed="rId2"/>
          <a:stretch>
            <a:fillRect/>
          </a:stretch>
        </p:blipFill>
        <p:spPr>
          <a:xfrm>
            <a:off x="8802223" y="0"/>
            <a:ext cx="3277718" cy="3738282"/>
          </a:xfrm>
          <a:prstGeom prst="rect">
            <a:avLst/>
          </a:prstGeom>
        </p:spPr>
      </p:pic>
      <p:sp>
        <p:nvSpPr>
          <p:cNvPr id="8" name="Oval 7">
            <a:extLst>
              <a:ext uri="{FF2B5EF4-FFF2-40B4-BE49-F238E27FC236}">
                <a16:creationId xmlns:a16="http://schemas.microsoft.com/office/drawing/2014/main" id="{10E0D0A9-1BA5-CC48-B966-A61F6D7876BE}"/>
              </a:ext>
            </a:extLst>
          </p:cNvPr>
          <p:cNvSpPr/>
          <p:nvPr/>
        </p:nvSpPr>
        <p:spPr>
          <a:xfrm>
            <a:off x="11516276" y="1426628"/>
            <a:ext cx="675724" cy="31223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2" name="Picture 1">
            <a:extLst>
              <a:ext uri="{FF2B5EF4-FFF2-40B4-BE49-F238E27FC236}">
                <a16:creationId xmlns:a16="http://schemas.microsoft.com/office/drawing/2014/main" id="{E1AFDE88-30D2-AA4D-9D8E-8CFA96FFCDBB}"/>
              </a:ext>
            </a:extLst>
          </p:cNvPr>
          <p:cNvPicPr>
            <a:picLocks noChangeAspect="1"/>
          </p:cNvPicPr>
          <p:nvPr/>
        </p:nvPicPr>
        <p:blipFill>
          <a:blip r:embed="rId3"/>
          <a:stretch>
            <a:fillRect/>
          </a:stretch>
        </p:blipFill>
        <p:spPr>
          <a:xfrm>
            <a:off x="112059" y="2362087"/>
            <a:ext cx="8509464" cy="4204742"/>
          </a:xfrm>
          <a:prstGeom prst="rect">
            <a:avLst/>
          </a:prstGeom>
        </p:spPr>
      </p:pic>
      <p:sp>
        <p:nvSpPr>
          <p:cNvPr id="9" name="Subtitle 2">
            <a:extLst>
              <a:ext uri="{FF2B5EF4-FFF2-40B4-BE49-F238E27FC236}">
                <a16:creationId xmlns:a16="http://schemas.microsoft.com/office/drawing/2014/main" id="{4BB09D38-6E18-3747-9A6C-97BB72DDC551}"/>
              </a:ext>
            </a:extLst>
          </p:cNvPr>
          <p:cNvSpPr txBox="1">
            <a:spLocks/>
          </p:cNvSpPr>
          <p:nvPr/>
        </p:nvSpPr>
        <p:spPr>
          <a:xfrm>
            <a:off x="8767907" y="4088481"/>
            <a:ext cx="3277718" cy="29359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GB" dirty="0"/>
              <a:t>Boxes around people's faces on your phone camera — it's probably the results of Random Forest work. Neural networks would be too slow to run real-time</a:t>
            </a:r>
            <a:endParaRPr lang="en-GB" sz="4000" dirty="0"/>
          </a:p>
        </p:txBody>
      </p:sp>
    </p:spTree>
    <p:extLst>
      <p:ext uri="{BB962C8B-B14F-4D97-AF65-F5344CB8AC3E}">
        <p14:creationId xmlns:p14="http://schemas.microsoft.com/office/powerpoint/2010/main" val="32579237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DAFD7C9-FBAC-1F48-83E6-A0886440AE6D}"/>
              </a:ext>
            </a:extLst>
          </p:cNvPr>
          <p:cNvPicPr>
            <a:picLocks noChangeAspect="1"/>
          </p:cNvPicPr>
          <p:nvPr/>
        </p:nvPicPr>
        <p:blipFill>
          <a:blip r:embed="rId2"/>
          <a:stretch>
            <a:fillRect/>
          </a:stretch>
        </p:blipFill>
        <p:spPr>
          <a:xfrm>
            <a:off x="301512" y="2112883"/>
            <a:ext cx="9292864" cy="4375604"/>
          </a:xfrm>
          <a:prstGeom prst="rect">
            <a:avLst/>
          </a:prstGeom>
        </p:spPr>
      </p:pic>
      <p:sp>
        <p:nvSpPr>
          <p:cNvPr id="5" name="Subtitle 2">
            <a:extLst>
              <a:ext uri="{FF2B5EF4-FFF2-40B4-BE49-F238E27FC236}">
                <a16:creationId xmlns:a16="http://schemas.microsoft.com/office/drawing/2014/main" id="{E0BE0130-0B8C-584A-935E-8E54DC735C3C}"/>
              </a:ext>
            </a:extLst>
          </p:cNvPr>
          <p:cNvSpPr txBox="1">
            <a:spLocks/>
          </p:cNvSpPr>
          <p:nvPr/>
        </p:nvSpPr>
        <p:spPr>
          <a:xfrm>
            <a:off x="301512" y="270902"/>
            <a:ext cx="8070676" cy="29359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GB" sz="4000" dirty="0"/>
              <a:t>Boosting: </a:t>
            </a:r>
            <a:r>
              <a:rPr lang="en-GB" dirty="0"/>
              <a:t>Algorithms are trained one by one sequentially. Each subsequent one paying most of its attention to data points that were </a:t>
            </a:r>
            <a:r>
              <a:rPr lang="en-GB" dirty="0" err="1"/>
              <a:t>mispredicted</a:t>
            </a:r>
            <a:r>
              <a:rPr lang="en-GB" dirty="0"/>
              <a:t> by the previous one. Repeat until you are happy.</a:t>
            </a:r>
            <a:endParaRPr lang="en-GB" sz="4000" dirty="0"/>
          </a:p>
        </p:txBody>
      </p:sp>
      <p:pic>
        <p:nvPicPr>
          <p:cNvPr id="7" name="Picture 6">
            <a:extLst>
              <a:ext uri="{FF2B5EF4-FFF2-40B4-BE49-F238E27FC236}">
                <a16:creationId xmlns:a16="http://schemas.microsoft.com/office/drawing/2014/main" id="{F3EF48BD-E01B-5B47-B803-F2150AA9C87A}"/>
              </a:ext>
            </a:extLst>
          </p:cNvPr>
          <p:cNvPicPr>
            <a:picLocks noChangeAspect="1"/>
          </p:cNvPicPr>
          <p:nvPr/>
        </p:nvPicPr>
        <p:blipFill>
          <a:blip r:embed="rId3"/>
          <a:stretch>
            <a:fillRect/>
          </a:stretch>
        </p:blipFill>
        <p:spPr>
          <a:xfrm>
            <a:off x="8802223" y="0"/>
            <a:ext cx="3277718" cy="3738282"/>
          </a:xfrm>
          <a:prstGeom prst="rect">
            <a:avLst/>
          </a:prstGeom>
        </p:spPr>
      </p:pic>
      <p:sp>
        <p:nvSpPr>
          <p:cNvPr id="8" name="Oval 7">
            <a:extLst>
              <a:ext uri="{FF2B5EF4-FFF2-40B4-BE49-F238E27FC236}">
                <a16:creationId xmlns:a16="http://schemas.microsoft.com/office/drawing/2014/main" id="{1D6BAE04-C165-3147-AD65-B1AF151F1D6C}"/>
              </a:ext>
            </a:extLst>
          </p:cNvPr>
          <p:cNvSpPr/>
          <p:nvPr/>
        </p:nvSpPr>
        <p:spPr>
          <a:xfrm>
            <a:off x="10903003" y="2112883"/>
            <a:ext cx="937437" cy="33417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437585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B4D14B6-BC99-5B4B-806E-CFE0443D7D2B}"/>
              </a:ext>
            </a:extLst>
          </p:cNvPr>
          <p:cNvPicPr>
            <a:picLocks noChangeAspect="1"/>
          </p:cNvPicPr>
          <p:nvPr/>
        </p:nvPicPr>
        <p:blipFill>
          <a:blip r:embed="rId2"/>
          <a:stretch>
            <a:fillRect/>
          </a:stretch>
        </p:blipFill>
        <p:spPr>
          <a:xfrm>
            <a:off x="1095070" y="0"/>
            <a:ext cx="10001859" cy="6858000"/>
          </a:xfrm>
          <a:prstGeom prst="rect">
            <a:avLst/>
          </a:prstGeom>
        </p:spPr>
      </p:pic>
    </p:spTree>
    <p:extLst>
      <p:ext uri="{BB962C8B-B14F-4D97-AF65-F5344CB8AC3E}">
        <p14:creationId xmlns:p14="http://schemas.microsoft.com/office/powerpoint/2010/main" val="123681589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2">
            <a:extLst>
              <a:ext uri="{FF2B5EF4-FFF2-40B4-BE49-F238E27FC236}">
                <a16:creationId xmlns:a16="http://schemas.microsoft.com/office/drawing/2014/main" id="{B448B0D1-49EA-3A43-A0DB-238496221A29}"/>
              </a:ext>
            </a:extLst>
          </p:cNvPr>
          <p:cNvSpPr txBox="1">
            <a:spLocks/>
          </p:cNvSpPr>
          <p:nvPr/>
        </p:nvSpPr>
        <p:spPr>
          <a:xfrm>
            <a:off x="251566" y="2112883"/>
            <a:ext cx="3034894" cy="29359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GB" dirty="0"/>
              <a:t>The main advantage here — a very high, even illegal in some countries precision of classification that all cool kids can envy. </a:t>
            </a:r>
            <a:endParaRPr lang="ru-RU" sz="4000" dirty="0"/>
          </a:p>
        </p:txBody>
      </p:sp>
      <p:sp>
        <p:nvSpPr>
          <p:cNvPr id="3" name="Subtitle 2">
            <a:extLst>
              <a:ext uri="{FF2B5EF4-FFF2-40B4-BE49-F238E27FC236}">
                <a16:creationId xmlns:a16="http://schemas.microsoft.com/office/drawing/2014/main" id="{E823875B-9984-B147-B811-27E4872A737F}"/>
              </a:ext>
            </a:extLst>
          </p:cNvPr>
          <p:cNvSpPr txBox="1">
            <a:spLocks/>
          </p:cNvSpPr>
          <p:nvPr/>
        </p:nvSpPr>
        <p:spPr>
          <a:xfrm>
            <a:off x="301512" y="270902"/>
            <a:ext cx="8070676" cy="29359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GB" sz="4000" dirty="0"/>
              <a:t>Boosting</a:t>
            </a:r>
          </a:p>
        </p:txBody>
      </p:sp>
      <p:pic>
        <p:nvPicPr>
          <p:cNvPr id="5" name="Picture 4">
            <a:extLst>
              <a:ext uri="{FF2B5EF4-FFF2-40B4-BE49-F238E27FC236}">
                <a16:creationId xmlns:a16="http://schemas.microsoft.com/office/drawing/2014/main" id="{034F1BF2-97A1-CD41-BD3B-9B73789215E6}"/>
              </a:ext>
            </a:extLst>
          </p:cNvPr>
          <p:cNvPicPr>
            <a:picLocks noChangeAspect="1"/>
          </p:cNvPicPr>
          <p:nvPr/>
        </p:nvPicPr>
        <p:blipFill>
          <a:blip r:embed="rId2"/>
          <a:stretch>
            <a:fillRect/>
          </a:stretch>
        </p:blipFill>
        <p:spPr>
          <a:xfrm>
            <a:off x="8802223" y="0"/>
            <a:ext cx="3277718" cy="3738282"/>
          </a:xfrm>
          <a:prstGeom prst="rect">
            <a:avLst/>
          </a:prstGeom>
        </p:spPr>
      </p:pic>
      <p:sp>
        <p:nvSpPr>
          <p:cNvPr id="6" name="Oval 5">
            <a:extLst>
              <a:ext uri="{FF2B5EF4-FFF2-40B4-BE49-F238E27FC236}">
                <a16:creationId xmlns:a16="http://schemas.microsoft.com/office/drawing/2014/main" id="{FA08C1FE-F0A0-CE45-A8A7-E7A6473E8C46}"/>
              </a:ext>
            </a:extLst>
          </p:cNvPr>
          <p:cNvSpPr/>
          <p:nvPr/>
        </p:nvSpPr>
        <p:spPr>
          <a:xfrm>
            <a:off x="10903003" y="2112883"/>
            <a:ext cx="937437" cy="33417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 name="Subtitle 2">
            <a:extLst>
              <a:ext uri="{FF2B5EF4-FFF2-40B4-BE49-F238E27FC236}">
                <a16:creationId xmlns:a16="http://schemas.microsoft.com/office/drawing/2014/main" id="{82BB7699-90CB-C54E-821A-866B5AA76B69}"/>
              </a:ext>
            </a:extLst>
          </p:cNvPr>
          <p:cNvSpPr txBox="1">
            <a:spLocks/>
          </p:cNvSpPr>
          <p:nvPr/>
        </p:nvSpPr>
        <p:spPr>
          <a:xfrm>
            <a:off x="4146316" y="2112882"/>
            <a:ext cx="4225872" cy="29359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dirty="0"/>
              <a:t>I</a:t>
            </a:r>
            <a:r>
              <a:rPr lang="en-GB" dirty="0"/>
              <a:t>f you want a real example of boosting — open Facebook or Google and start typing in a search query. Can you hear an army of trees roaring and smashing together to sort results by relevancy? That's because </a:t>
            </a:r>
            <a:r>
              <a:rPr lang="en-GB" dirty="0">
                <a:hlinkClick r:id="rId3"/>
              </a:rPr>
              <a:t>they are using boosting</a:t>
            </a:r>
            <a:r>
              <a:rPr lang="en-GB" dirty="0"/>
              <a:t>.</a:t>
            </a:r>
            <a:endParaRPr lang="ru-RU" sz="4000" dirty="0"/>
          </a:p>
        </p:txBody>
      </p:sp>
      <p:sp>
        <p:nvSpPr>
          <p:cNvPr id="8" name="Subtitle 2">
            <a:extLst>
              <a:ext uri="{FF2B5EF4-FFF2-40B4-BE49-F238E27FC236}">
                <a16:creationId xmlns:a16="http://schemas.microsoft.com/office/drawing/2014/main" id="{02370A07-F5A7-FE4C-9272-A799646ADB00}"/>
              </a:ext>
            </a:extLst>
          </p:cNvPr>
          <p:cNvSpPr txBox="1">
            <a:spLocks/>
          </p:cNvSpPr>
          <p:nvPr/>
        </p:nvSpPr>
        <p:spPr>
          <a:xfrm>
            <a:off x="2331415" y="6215824"/>
            <a:ext cx="5843594" cy="29359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GB" dirty="0">
                <a:hlinkClick r:id="rId4"/>
              </a:rPr>
              <a:t>CatBoost vs. LightGBM vs. XGBoost</a:t>
            </a:r>
            <a:endParaRPr lang="ru-RU" sz="4000" dirty="0"/>
          </a:p>
        </p:txBody>
      </p:sp>
    </p:spTree>
    <p:extLst>
      <p:ext uri="{BB962C8B-B14F-4D97-AF65-F5344CB8AC3E}">
        <p14:creationId xmlns:p14="http://schemas.microsoft.com/office/powerpoint/2010/main" val="381935711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F5F763AE-7820-B948-BD92-3E76BCFF68BC}"/>
              </a:ext>
            </a:extLst>
          </p:cNvPr>
          <p:cNvSpPr txBox="1">
            <a:spLocks/>
          </p:cNvSpPr>
          <p:nvPr/>
        </p:nvSpPr>
        <p:spPr>
          <a:xfrm>
            <a:off x="301512" y="270902"/>
            <a:ext cx="8070676" cy="29359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GB" sz="4000" dirty="0"/>
              <a:t>Neural Networks and Deep Leaning: </a:t>
            </a:r>
            <a:r>
              <a:rPr lang="en-GB" i="1" dirty="0"/>
              <a:t>"We have a thousand-layer network, dozens of video cards, but still no idea where to use it. Let's generate cat pics!"</a:t>
            </a:r>
            <a:endParaRPr lang="en-GB" sz="4000" dirty="0"/>
          </a:p>
        </p:txBody>
      </p:sp>
      <p:pic>
        <p:nvPicPr>
          <p:cNvPr id="5" name="Picture 4">
            <a:extLst>
              <a:ext uri="{FF2B5EF4-FFF2-40B4-BE49-F238E27FC236}">
                <a16:creationId xmlns:a16="http://schemas.microsoft.com/office/drawing/2014/main" id="{70A5C337-6450-E446-AE34-6D6D804EB9D0}"/>
              </a:ext>
            </a:extLst>
          </p:cNvPr>
          <p:cNvPicPr>
            <a:picLocks noChangeAspect="1"/>
          </p:cNvPicPr>
          <p:nvPr/>
        </p:nvPicPr>
        <p:blipFill>
          <a:blip r:embed="rId2"/>
          <a:stretch>
            <a:fillRect/>
          </a:stretch>
        </p:blipFill>
        <p:spPr>
          <a:xfrm>
            <a:off x="8645194" y="77115"/>
            <a:ext cx="3546806" cy="4045180"/>
          </a:xfrm>
          <a:prstGeom prst="rect">
            <a:avLst/>
          </a:prstGeom>
        </p:spPr>
      </p:pic>
      <p:sp>
        <p:nvSpPr>
          <p:cNvPr id="6" name="Oval 5">
            <a:extLst>
              <a:ext uri="{FF2B5EF4-FFF2-40B4-BE49-F238E27FC236}">
                <a16:creationId xmlns:a16="http://schemas.microsoft.com/office/drawing/2014/main" id="{99CCC6A7-42FB-0946-A293-ECDF7F9968F7}"/>
              </a:ext>
            </a:extLst>
          </p:cNvPr>
          <p:cNvSpPr/>
          <p:nvPr/>
        </p:nvSpPr>
        <p:spPr>
          <a:xfrm>
            <a:off x="8645193" y="2633396"/>
            <a:ext cx="3405779" cy="173388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 name="Subtitle 2">
            <a:extLst>
              <a:ext uri="{FF2B5EF4-FFF2-40B4-BE49-F238E27FC236}">
                <a16:creationId xmlns:a16="http://schemas.microsoft.com/office/drawing/2014/main" id="{99DB4646-12E7-7746-BE7A-B25E37D29E00}"/>
              </a:ext>
            </a:extLst>
          </p:cNvPr>
          <p:cNvSpPr txBox="1">
            <a:spLocks/>
          </p:cNvSpPr>
          <p:nvPr/>
        </p:nvSpPr>
        <p:spPr>
          <a:xfrm>
            <a:off x="301511" y="2032383"/>
            <a:ext cx="4252195" cy="2935913"/>
          </a:xfrm>
          <a:prstGeom prst="rect">
            <a:avLst/>
          </a:prstGeom>
        </p:spPr>
        <p:txBody>
          <a:bodyPr vert="horz" lIns="91440" tIns="45720" rIns="91440" bIns="4572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GB" dirty="0"/>
              <a:t>Used today for:</a:t>
            </a:r>
          </a:p>
          <a:p>
            <a:pPr marL="342900" indent="-342900" algn="l">
              <a:buFont typeface="Arial" panose="020B0604020202020204" pitchFamily="34" charset="0"/>
              <a:buChar char="•"/>
            </a:pPr>
            <a:r>
              <a:rPr lang="en-GB" dirty="0"/>
              <a:t>Replacement of all algorithms above</a:t>
            </a:r>
          </a:p>
          <a:p>
            <a:pPr marL="342900" indent="-342900" algn="l">
              <a:buFont typeface="Arial" panose="020B0604020202020204" pitchFamily="34" charset="0"/>
              <a:buChar char="•"/>
            </a:pPr>
            <a:r>
              <a:rPr lang="en-GB" dirty="0"/>
              <a:t>Object identification on photos and videos</a:t>
            </a:r>
          </a:p>
          <a:p>
            <a:pPr marL="342900" indent="-342900" algn="l">
              <a:buFont typeface="Arial" panose="020B0604020202020204" pitchFamily="34" charset="0"/>
              <a:buChar char="•"/>
            </a:pPr>
            <a:r>
              <a:rPr lang="en-GB" dirty="0"/>
              <a:t>Speech recognition and synthesis</a:t>
            </a:r>
          </a:p>
          <a:p>
            <a:pPr marL="342900" indent="-342900" algn="l">
              <a:buFont typeface="Arial" panose="020B0604020202020204" pitchFamily="34" charset="0"/>
              <a:buChar char="•"/>
            </a:pPr>
            <a:r>
              <a:rPr lang="en-GB" dirty="0"/>
              <a:t>Image processing, style transfer</a:t>
            </a:r>
          </a:p>
          <a:p>
            <a:pPr marL="342900" indent="-342900" algn="l">
              <a:buFont typeface="Arial" panose="020B0604020202020204" pitchFamily="34" charset="0"/>
              <a:buChar char="•"/>
            </a:pPr>
            <a:r>
              <a:rPr lang="en-GB" dirty="0"/>
              <a:t>Machine translation</a:t>
            </a:r>
          </a:p>
        </p:txBody>
      </p:sp>
      <p:pic>
        <p:nvPicPr>
          <p:cNvPr id="8" name="Picture 7">
            <a:extLst>
              <a:ext uri="{FF2B5EF4-FFF2-40B4-BE49-F238E27FC236}">
                <a16:creationId xmlns:a16="http://schemas.microsoft.com/office/drawing/2014/main" id="{A901F2C4-12AB-4F42-A1AB-C36EC5C70137}"/>
              </a:ext>
            </a:extLst>
          </p:cNvPr>
          <p:cNvPicPr>
            <a:picLocks noChangeAspect="1"/>
          </p:cNvPicPr>
          <p:nvPr/>
        </p:nvPicPr>
        <p:blipFill>
          <a:blip r:embed="rId3"/>
          <a:stretch>
            <a:fillRect/>
          </a:stretch>
        </p:blipFill>
        <p:spPr>
          <a:xfrm>
            <a:off x="4727253" y="3868741"/>
            <a:ext cx="3917939" cy="2809835"/>
          </a:xfrm>
          <a:prstGeom prst="rect">
            <a:avLst/>
          </a:prstGeom>
        </p:spPr>
      </p:pic>
    </p:spTree>
    <p:extLst>
      <p:ext uri="{BB962C8B-B14F-4D97-AF65-F5344CB8AC3E}">
        <p14:creationId xmlns:p14="http://schemas.microsoft.com/office/powerpoint/2010/main" val="215162641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7D5EA8D6-D042-8443-9369-6A14BBBFFF05}"/>
              </a:ext>
            </a:extLst>
          </p:cNvPr>
          <p:cNvSpPr txBox="1">
            <a:spLocks/>
          </p:cNvSpPr>
          <p:nvPr/>
        </p:nvSpPr>
        <p:spPr>
          <a:xfrm>
            <a:off x="1698172" y="2070619"/>
            <a:ext cx="9176658" cy="3161134"/>
          </a:xfrm>
          <a:prstGeom prst="rect">
            <a:avLst/>
          </a:prstGeom>
        </p:spPr>
        <p:txBody>
          <a:bodyPr vert="horz" lIns="91440" tIns="45720" rIns="91440" bIns="45720" rtlCol="0">
            <a:normAutofit fontScale="8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GB" sz="3600" b="1" dirty="0"/>
              <a:t>Once again: </a:t>
            </a:r>
          </a:p>
          <a:p>
            <a:pPr algn="l"/>
            <a:r>
              <a:rPr lang="en-GB" sz="3600" b="1" dirty="0"/>
              <a:t>The rule of thumb is the more complex the data, the more complex the algorithm:</a:t>
            </a:r>
          </a:p>
          <a:p>
            <a:pPr algn="l"/>
            <a:r>
              <a:rPr lang="en-GB" sz="3600" dirty="0"/>
              <a:t>For text, numbers, and tables choose the classical approach. The models are smaller there, they learn faster and work more clearly. </a:t>
            </a:r>
          </a:p>
          <a:p>
            <a:pPr algn="l"/>
            <a:r>
              <a:rPr lang="en-GB" sz="3600" dirty="0"/>
              <a:t>For pictures, video and all other complicated big data things, definitely look at neural networks.</a:t>
            </a:r>
            <a:endParaRPr lang="ru-RU" sz="5400" dirty="0"/>
          </a:p>
        </p:txBody>
      </p:sp>
      <p:sp>
        <p:nvSpPr>
          <p:cNvPr id="5" name="Subtitle 2">
            <a:extLst>
              <a:ext uri="{FF2B5EF4-FFF2-40B4-BE49-F238E27FC236}">
                <a16:creationId xmlns:a16="http://schemas.microsoft.com/office/drawing/2014/main" id="{0CA701E0-E17C-5E44-B2FA-378B998F1DB6}"/>
              </a:ext>
            </a:extLst>
          </p:cNvPr>
          <p:cNvSpPr txBox="1">
            <a:spLocks/>
          </p:cNvSpPr>
          <p:nvPr/>
        </p:nvSpPr>
        <p:spPr>
          <a:xfrm>
            <a:off x="301512" y="270902"/>
            <a:ext cx="8070676" cy="29359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GB" sz="4000" dirty="0"/>
              <a:t>Neural Networks and Deep Leaning:</a:t>
            </a:r>
          </a:p>
        </p:txBody>
      </p:sp>
    </p:spTree>
    <p:extLst>
      <p:ext uri="{BB962C8B-B14F-4D97-AF65-F5344CB8AC3E}">
        <p14:creationId xmlns:p14="http://schemas.microsoft.com/office/powerpoint/2010/main" val="67616852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1DB86F5-BEA4-DB4B-A911-9E98FEB66DDD}"/>
              </a:ext>
            </a:extLst>
          </p:cNvPr>
          <p:cNvSpPr txBox="1">
            <a:spLocks/>
          </p:cNvSpPr>
          <p:nvPr/>
        </p:nvSpPr>
        <p:spPr>
          <a:xfrm>
            <a:off x="301512" y="270902"/>
            <a:ext cx="8070676" cy="29359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GB" sz="4000" dirty="0"/>
              <a:t>Neural Networks and Deep Leaning:</a:t>
            </a:r>
          </a:p>
        </p:txBody>
      </p:sp>
      <p:pic>
        <p:nvPicPr>
          <p:cNvPr id="5" name="Picture 4">
            <a:extLst>
              <a:ext uri="{FF2B5EF4-FFF2-40B4-BE49-F238E27FC236}">
                <a16:creationId xmlns:a16="http://schemas.microsoft.com/office/drawing/2014/main" id="{8DFA3A1B-6D05-D649-BE75-3405D319886F}"/>
              </a:ext>
            </a:extLst>
          </p:cNvPr>
          <p:cNvPicPr>
            <a:picLocks noChangeAspect="1"/>
          </p:cNvPicPr>
          <p:nvPr/>
        </p:nvPicPr>
        <p:blipFill>
          <a:blip r:embed="rId2"/>
          <a:stretch>
            <a:fillRect/>
          </a:stretch>
        </p:blipFill>
        <p:spPr>
          <a:xfrm>
            <a:off x="623496" y="892542"/>
            <a:ext cx="10493867" cy="3116693"/>
          </a:xfrm>
          <a:prstGeom prst="rect">
            <a:avLst/>
          </a:prstGeom>
        </p:spPr>
      </p:pic>
      <p:sp>
        <p:nvSpPr>
          <p:cNvPr id="6" name="Subtitle 2">
            <a:extLst>
              <a:ext uri="{FF2B5EF4-FFF2-40B4-BE49-F238E27FC236}">
                <a16:creationId xmlns:a16="http://schemas.microsoft.com/office/drawing/2014/main" id="{D999064F-AE09-0A40-837C-E2B9CC5D7A2D}"/>
              </a:ext>
            </a:extLst>
          </p:cNvPr>
          <p:cNvSpPr txBox="1">
            <a:spLocks/>
          </p:cNvSpPr>
          <p:nvPr/>
        </p:nvSpPr>
        <p:spPr>
          <a:xfrm>
            <a:off x="623496" y="4279177"/>
            <a:ext cx="10750900" cy="29359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GB" dirty="0"/>
              <a:t>Unimaginable computation power at that time at 1990’s</a:t>
            </a:r>
          </a:p>
          <a:p>
            <a:pPr marL="342900" indent="-342900" algn="l">
              <a:buFont typeface="Arial" panose="020B0604020202020204" pitchFamily="34" charset="0"/>
              <a:buChar char="•"/>
            </a:pPr>
            <a:r>
              <a:rPr lang="en-GB" dirty="0"/>
              <a:t>Until 2012: </a:t>
            </a:r>
            <a:endParaRPr lang="en-GB" sz="4000" dirty="0"/>
          </a:p>
        </p:txBody>
      </p:sp>
      <p:pic>
        <p:nvPicPr>
          <p:cNvPr id="7" name="Picture 6">
            <a:extLst>
              <a:ext uri="{FF2B5EF4-FFF2-40B4-BE49-F238E27FC236}">
                <a16:creationId xmlns:a16="http://schemas.microsoft.com/office/drawing/2014/main" id="{E3938A4C-4AAD-784E-A05F-0F8148C40FB1}"/>
              </a:ext>
            </a:extLst>
          </p:cNvPr>
          <p:cNvPicPr>
            <a:picLocks noChangeAspect="1"/>
          </p:cNvPicPr>
          <p:nvPr/>
        </p:nvPicPr>
        <p:blipFill>
          <a:blip r:embed="rId3"/>
          <a:stretch>
            <a:fillRect/>
          </a:stretch>
        </p:blipFill>
        <p:spPr>
          <a:xfrm>
            <a:off x="2988647" y="5153737"/>
            <a:ext cx="2079202" cy="1623441"/>
          </a:xfrm>
          <a:prstGeom prst="rect">
            <a:avLst/>
          </a:prstGeom>
        </p:spPr>
      </p:pic>
      <p:sp>
        <p:nvSpPr>
          <p:cNvPr id="8" name="Subtitle 2">
            <a:extLst>
              <a:ext uri="{FF2B5EF4-FFF2-40B4-BE49-F238E27FC236}">
                <a16:creationId xmlns:a16="http://schemas.microsoft.com/office/drawing/2014/main" id="{B44C5851-6291-C74B-AFFE-A17E5B297964}"/>
              </a:ext>
            </a:extLst>
          </p:cNvPr>
          <p:cNvSpPr txBox="1">
            <a:spLocks/>
          </p:cNvSpPr>
          <p:nvPr/>
        </p:nvSpPr>
        <p:spPr>
          <a:xfrm>
            <a:off x="2518372" y="4772196"/>
            <a:ext cx="5972449" cy="76308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GB" dirty="0"/>
              <a:t>GPU entered the chat</a:t>
            </a:r>
          </a:p>
        </p:txBody>
      </p:sp>
    </p:spTree>
    <p:extLst>
      <p:ext uri="{BB962C8B-B14F-4D97-AF65-F5344CB8AC3E}">
        <p14:creationId xmlns:p14="http://schemas.microsoft.com/office/powerpoint/2010/main" val="364830868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C561809-C987-CE4D-A880-E204A8A0FE38}"/>
              </a:ext>
            </a:extLst>
          </p:cNvPr>
          <p:cNvPicPr>
            <a:picLocks noChangeAspect="1"/>
          </p:cNvPicPr>
          <p:nvPr/>
        </p:nvPicPr>
        <p:blipFill>
          <a:blip r:embed="rId2"/>
          <a:stretch>
            <a:fillRect/>
          </a:stretch>
        </p:blipFill>
        <p:spPr>
          <a:xfrm>
            <a:off x="3374586" y="3206815"/>
            <a:ext cx="6758369" cy="3624943"/>
          </a:xfrm>
          <a:prstGeom prst="rect">
            <a:avLst/>
          </a:prstGeom>
        </p:spPr>
      </p:pic>
      <p:sp>
        <p:nvSpPr>
          <p:cNvPr id="7" name="Subtitle 2">
            <a:extLst>
              <a:ext uri="{FF2B5EF4-FFF2-40B4-BE49-F238E27FC236}">
                <a16:creationId xmlns:a16="http://schemas.microsoft.com/office/drawing/2014/main" id="{B997F5C3-FD64-2142-A651-B6B3668BDA0D}"/>
              </a:ext>
            </a:extLst>
          </p:cNvPr>
          <p:cNvSpPr txBox="1">
            <a:spLocks/>
          </p:cNvSpPr>
          <p:nvPr/>
        </p:nvSpPr>
        <p:spPr>
          <a:xfrm>
            <a:off x="301512" y="270902"/>
            <a:ext cx="11966688" cy="29359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GB" sz="4000" dirty="0"/>
              <a:t>Neuron and Connections:</a:t>
            </a:r>
          </a:p>
        </p:txBody>
      </p:sp>
      <p:sp>
        <p:nvSpPr>
          <p:cNvPr id="8" name="Subtitle 2">
            <a:extLst>
              <a:ext uri="{FF2B5EF4-FFF2-40B4-BE49-F238E27FC236}">
                <a16:creationId xmlns:a16="http://schemas.microsoft.com/office/drawing/2014/main" id="{7863B02E-5B8B-CB49-81A7-F944759C9A22}"/>
              </a:ext>
            </a:extLst>
          </p:cNvPr>
          <p:cNvSpPr txBox="1">
            <a:spLocks/>
          </p:cNvSpPr>
          <p:nvPr/>
        </p:nvSpPr>
        <p:spPr>
          <a:xfrm>
            <a:off x="301512" y="1454659"/>
            <a:ext cx="3552031" cy="29359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GB" b="1" dirty="0"/>
              <a:t>Neuron</a:t>
            </a:r>
            <a:r>
              <a:rPr lang="en-GB" dirty="0"/>
              <a:t> is a function with a bunch of inputs and one output. Its task is to take all numbers from its input, perform a function on them and send the result to the output.</a:t>
            </a:r>
            <a:endParaRPr lang="en-GB" sz="4000" dirty="0"/>
          </a:p>
        </p:txBody>
      </p:sp>
      <p:sp>
        <p:nvSpPr>
          <p:cNvPr id="9" name="Subtitle 2">
            <a:extLst>
              <a:ext uri="{FF2B5EF4-FFF2-40B4-BE49-F238E27FC236}">
                <a16:creationId xmlns:a16="http://schemas.microsoft.com/office/drawing/2014/main" id="{77C51BC7-3859-5447-BD75-4C1F74ED4179}"/>
              </a:ext>
            </a:extLst>
          </p:cNvPr>
          <p:cNvSpPr txBox="1">
            <a:spLocks/>
          </p:cNvSpPr>
          <p:nvPr/>
        </p:nvSpPr>
        <p:spPr>
          <a:xfrm>
            <a:off x="8639969" y="1454658"/>
            <a:ext cx="3552031" cy="2935913"/>
          </a:xfrm>
          <a:prstGeom prst="rect">
            <a:avLst/>
          </a:prstGeom>
        </p:spPr>
        <p:txBody>
          <a:bodyPr vert="horz" lIns="91440" tIns="45720" rIns="91440" bIns="45720" rtlCol="0">
            <a:normAutofit fontScale="85000"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GB" b="1" dirty="0"/>
              <a:t>Connections</a:t>
            </a:r>
            <a:r>
              <a:rPr lang="en-GB" dirty="0"/>
              <a:t> are like channels between neurons. They connect outputs of one neuron with the inputs of another so they can send digits to each other. Each connection has only one parameter — weight. It's like a connection strength for a signal. When the number 10 passes through a connection with a weight 0.5 it turns into 5.</a:t>
            </a:r>
            <a:endParaRPr lang="en-GB" sz="4000" dirty="0"/>
          </a:p>
        </p:txBody>
      </p:sp>
    </p:spTree>
    <p:extLst>
      <p:ext uri="{BB962C8B-B14F-4D97-AF65-F5344CB8AC3E}">
        <p14:creationId xmlns:p14="http://schemas.microsoft.com/office/powerpoint/2010/main" val="62668577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EF3715D-35DC-344B-8DC2-D5D7A9FB3E30}"/>
              </a:ext>
            </a:extLst>
          </p:cNvPr>
          <p:cNvPicPr>
            <a:picLocks noChangeAspect="1"/>
          </p:cNvPicPr>
          <p:nvPr/>
        </p:nvPicPr>
        <p:blipFill>
          <a:blip r:embed="rId2"/>
          <a:stretch>
            <a:fillRect/>
          </a:stretch>
        </p:blipFill>
        <p:spPr>
          <a:xfrm>
            <a:off x="1726335" y="716823"/>
            <a:ext cx="9300893" cy="5913818"/>
          </a:xfrm>
          <a:prstGeom prst="rect">
            <a:avLst/>
          </a:prstGeom>
        </p:spPr>
      </p:pic>
      <p:sp>
        <p:nvSpPr>
          <p:cNvPr id="7" name="Subtitle 2">
            <a:extLst>
              <a:ext uri="{FF2B5EF4-FFF2-40B4-BE49-F238E27FC236}">
                <a16:creationId xmlns:a16="http://schemas.microsoft.com/office/drawing/2014/main" id="{DC56308F-B2F9-5E42-A1F3-05559E52B912}"/>
              </a:ext>
            </a:extLst>
          </p:cNvPr>
          <p:cNvSpPr txBox="1">
            <a:spLocks/>
          </p:cNvSpPr>
          <p:nvPr/>
        </p:nvSpPr>
        <p:spPr>
          <a:xfrm>
            <a:off x="301512" y="270902"/>
            <a:ext cx="11966688" cy="29359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GB" sz="4000" dirty="0"/>
              <a:t>Layers:</a:t>
            </a:r>
          </a:p>
        </p:txBody>
      </p:sp>
    </p:spTree>
    <p:extLst>
      <p:ext uri="{BB962C8B-B14F-4D97-AF65-F5344CB8AC3E}">
        <p14:creationId xmlns:p14="http://schemas.microsoft.com/office/powerpoint/2010/main" val="57381947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A73FE9D-EC42-CA4B-B073-10212DAACD9E}"/>
              </a:ext>
            </a:extLst>
          </p:cNvPr>
          <p:cNvPicPr>
            <a:picLocks noChangeAspect="1"/>
          </p:cNvPicPr>
          <p:nvPr/>
        </p:nvPicPr>
        <p:blipFill>
          <a:blip r:embed="rId2"/>
          <a:stretch>
            <a:fillRect/>
          </a:stretch>
        </p:blipFill>
        <p:spPr>
          <a:xfrm>
            <a:off x="1571172" y="582385"/>
            <a:ext cx="9582904" cy="5404758"/>
          </a:xfrm>
          <a:prstGeom prst="rect">
            <a:avLst/>
          </a:prstGeom>
        </p:spPr>
      </p:pic>
    </p:spTree>
    <p:extLst>
      <p:ext uri="{BB962C8B-B14F-4D97-AF65-F5344CB8AC3E}">
        <p14:creationId xmlns:p14="http://schemas.microsoft.com/office/powerpoint/2010/main" val="58724624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2">
            <a:extLst>
              <a:ext uri="{FF2B5EF4-FFF2-40B4-BE49-F238E27FC236}">
                <a16:creationId xmlns:a16="http://schemas.microsoft.com/office/drawing/2014/main" id="{DC56308F-B2F9-5E42-A1F3-05559E52B912}"/>
              </a:ext>
            </a:extLst>
          </p:cNvPr>
          <p:cNvSpPr txBox="1">
            <a:spLocks/>
          </p:cNvSpPr>
          <p:nvPr/>
        </p:nvSpPr>
        <p:spPr>
          <a:xfrm>
            <a:off x="486569" y="336217"/>
            <a:ext cx="11966688" cy="29359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GB" sz="4000" dirty="0"/>
              <a:t>Weights:</a:t>
            </a:r>
          </a:p>
        </p:txBody>
      </p:sp>
      <p:sp>
        <p:nvSpPr>
          <p:cNvPr id="4" name="Subtitle 2">
            <a:extLst>
              <a:ext uri="{FF2B5EF4-FFF2-40B4-BE49-F238E27FC236}">
                <a16:creationId xmlns:a16="http://schemas.microsoft.com/office/drawing/2014/main" id="{B7EB73E3-ED76-DC43-B394-844F29E1A0BB}"/>
              </a:ext>
            </a:extLst>
          </p:cNvPr>
          <p:cNvSpPr txBox="1">
            <a:spLocks/>
          </p:cNvSpPr>
          <p:nvPr/>
        </p:nvSpPr>
        <p:spPr>
          <a:xfrm>
            <a:off x="486569" y="1463157"/>
            <a:ext cx="10725718" cy="4502214"/>
          </a:xfrm>
          <a:prstGeom prst="rect">
            <a:avLst/>
          </a:prstGeom>
        </p:spPr>
        <p:txBody>
          <a:bodyPr vert="horz" lIns="91440" tIns="45720" rIns="91440" bIns="45720" rtlCol="0">
            <a:normAutofit fontScale="92500"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GB" sz="2800" dirty="0"/>
              <a:t>How we will assign weights to connections? We have training dataset: samples of 'inputs' and proper 'outputs’! </a:t>
            </a:r>
          </a:p>
          <a:p>
            <a:pPr algn="l"/>
            <a:endParaRPr lang="en-GB" sz="2800" dirty="0"/>
          </a:p>
          <a:p>
            <a:pPr algn="l"/>
            <a:endParaRPr lang="en-GB" sz="2800" dirty="0"/>
          </a:p>
          <a:p>
            <a:pPr marL="342900" indent="-342900" algn="l">
              <a:buFont typeface="Arial" panose="020B0604020202020204" pitchFamily="34" charset="0"/>
              <a:buChar char="•"/>
            </a:pPr>
            <a:r>
              <a:rPr lang="en-GB" dirty="0"/>
              <a:t>All weights are assigned randomly</a:t>
            </a:r>
          </a:p>
          <a:p>
            <a:pPr marL="342900" indent="-342900" algn="l">
              <a:buFont typeface="Arial" panose="020B0604020202020204" pitchFamily="34" charset="0"/>
              <a:buChar char="•"/>
            </a:pPr>
            <a:r>
              <a:rPr lang="en-GB" dirty="0"/>
              <a:t> After we show it a digit it emits a random answer because the weights are not correct yet, and we compare how much this result differs from the right one</a:t>
            </a:r>
          </a:p>
          <a:p>
            <a:pPr marL="342900" indent="-342900" algn="l">
              <a:buFont typeface="Arial" panose="020B0604020202020204" pitchFamily="34" charset="0"/>
              <a:buChar char="•"/>
            </a:pPr>
            <a:r>
              <a:rPr lang="en-GB" dirty="0"/>
              <a:t>Then we start traversing network backward from outputs to inputs and tell every neuron 'hey, you did activate here but you did a terrible job and everything went south from here downwards, let's keep less attention to this connection and more of that one, </a:t>
            </a:r>
            <a:r>
              <a:rPr lang="en-GB" dirty="0" err="1"/>
              <a:t>mkay</a:t>
            </a:r>
            <a:r>
              <a:rPr lang="en-GB" dirty="0"/>
              <a:t>?’</a:t>
            </a:r>
          </a:p>
          <a:p>
            <a:pPr marL="342900" indent="-342900" algn="l">
              <a:buFont typeface="Arial" panose="020B0604020202020204" pitchFamily="34" charset="0"/>
              <a:buChar char="•"/>
            </a:pPr>
            <a:r>
              <a:rPr lang="en-GB" dirty="0"/>
              <a:t>After hundreds of thousands of such cycles of 'infer-check-punish', there is a hope that the weights are corrected and act as intended. </a:t>
            </a:r>
            <a:endParaRPr lang="en-GB" sz="2800" dirty="0"/>
          </a:p>
        </p:txBody>
      </p:sp>
    </p:spTree>
    <p:extLst>
      <p:ext uri="{BB962C8B-B14F-4D97-AF65-F5344CB8AC3E}">
        <p14:creationId xmlns:p14="http://schemas.microsoft.com/office/powerpoint/2010/main" val="349817582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0FB1199-1F70-A44B-B92A-53783890FF76}"/>
              </a:ext>
            </a:extLst>
          </p:cNvPr>
          <p:cNvPicPr>
            <a:picLocks noChangeAspect="1"/>
          </p:cNvPicPr>
          <p:nvPr/>
        </p:nvPicPr>
        <p:blipFill>
          <a:blip r:embed="rId3"/>
          <a:stretch>
            <a:fillRect/>
          </a:stretch>
        </p:blipFill>
        <p:spPr>
          <a:xfrm>
            <a:off x="312397" y="824189"/>
            <a:ext cx="3073060" cy="2053704"/>
          </a:xfrm>
          <a:prstGeom prst="rect">
            <a:avLst/>
          </a:prstGeom>
        </p:spPr>
      </p:pic>
      <p:pic>
        <p:nvPicPr>
          <p:cNvPr id="4" name="Picture 3">
            <a:extLst>
              <a:ext uri="{FF2B5EF4-FFF2-40B4-BE49-F238E27FC236}">
                <a16:creationId xmlns:a16="http://schemas.microsoft.com/office/drawing/2014/main" id="{F432A7AB-0675-8541-B457-CD3E73851F0C}"/>
              </a:ext>
            </a:extLst>
          </p:cNvPr>
          <p:cNvPicPr>
            <a:picLocks noChangeAspect="1"/>
          </p:cNvPicPr>
          <p:nvPr/>
        </p:nvPicPr>
        <p:blipFill>
          <a:blip r:embed="rId4"/>
          <a:stretch>
            <a:fillRect/>
          </a:stretch>
        </p:blipFill>
        <p:spPr>
          <a:xfrm>
            <a:off x="3778227" y="599821"/>
            <a:ext cx="2764087" cy="2528846"/>
          </a:xfrm>
          <a:prstGeom prst="rect">
            <a:avLst/>
          </a:prstGeom>
        </p:spPr>
      </p:pic>
      <p:pic>
        <p:nvPicPr>
          <p:cNvPr id="5" name="Picture 4">
            <a:extLst>
              <a:ext uri="{FF2B5EF4-FFF2-40B4-BE49-F238E27FC236}">
                <a16:creationId xmlns:a16="http://schemas.microsoft.com/office/drawing/2014/main" id="{C9E581DB-2C6D-FE48-9D55-83D3BF009F90}"/>
              </a:ext>
            </a:extLst>
          </p:cNvPr>
          <p:cNvPicPr>
            <a:picLocks noChangeAspect="1"/>
          </p:cNvPicPr>
          <p:nvPr/>
        </p:nvPicPr>
        <p:blipFill>
          <a:blip r:embed="rId5"/>
          <a:stretch>
            <a:fillRect/>
          </a:stretch>
        </p:blipFill>
        <p:spPr>
          <a:xfrm>
            <a:off x="312397" y="3211843"/>
            <a:ext cx="3073060" cy="1536530"/>
          </a:xfrm>
          <a:prstGeom prst="rect">
            <a:avLst/>
          </a:prstGeom>
        </p:spPr>
      </p:pic>
      <p:sp>
        <p:nvSpPr>
          <p:cNvPr id="8" name="Subtitle 2">
            <a:extLst>
              <a:ext uri="{FF2B5EF4-FFF2-40B4-BE49-F238E27FC236}">
                <a16:creationId xmlns:a16="http://schemas.microsoft.com/office/drawing/2014/main" id="{B29A22A8-B99C-F743-801C-A59BD559FF9A}"/>
              </a:ext>
            </a:extLst>
          </p:cNvPr>
          <p:cNvSpPr txBox="1">
            <a:spLocks/>
          </p:cNvSpPr>
          <p:nvPr/>
        </p:nvSpPr>
        <p:spPr>
          <a:xfrm>
            <a:off x="5570198" y="4651260"/>
            <a:ext cx="4880088" cy="107321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GB" sz="2800" dirty="0"/>
          </a:p>
        </p:txBody>
      </p:sp>
      <p:sp>
        <p:nvSpPr>
          <p:cNvPr id="6" name="TextBox 5">
            <a:extLst>
              <a:ext uri="{FF2B5EF4-FFF2-40B4-BE49-F238E27FC236}">
                <a16:creationId xmlns:a16="http://schemas.microsoft.com/office/drawing/2014/main" id="{E4E57C29-1421-F24F-8C89-9A9486EAD07C}"/>
              </a:ext>
            </a:extLst>
          </p:cNvPr>
          <p:cNvSpPr txBox="1"/>
          <p:nvPr/>
        </p:nvSpPr>
        <p:spPr>
          <a:xfrm>
            <a:off x="312397" y="6355577"/>
            <a:ext cx="6556489" cy="369332"/>
          </a:xfrm>
          <a:prstGeom prst="rect">
            <a:avLst/>
          </a:prstGeom>
          <a:noFill/>
        </p:spPr>
        <p:txBody>
          <a:bodyPr wrap="square" rtlCol="0">
            <a:spAutoFit/>
          </a:bodyPr>
          <a:lstStyle/>
          <a:p>
            <a:r>
              <a:rPr lang="en-GB" dirty="0">
                <a:hlinkClick r:id="rId6"/>
              </a:rPr>
              <a:t>https://youtu.be/p1b5aiTrGzY?t=257</a:t>
            </a:r>
            <a:r>
              <a:rPr lang="en-GB" dirty="0"/>
              <a:t> (Samsung live portraits)</a:t>
            </a:r>
            <a:endParaRPr lang="ru-RU" dirty="0"/>
          </a:p>
        </p:txBody>
      </p:sp>
      <p:sp>
        <p:nvSpPr>
          <p:cNvPr id="9" name="Subtitle 2">
            <a:extLst>
              <a:ext uri="{FF2B5EF4-FFF2-40B4-BE49-F238E27FC236}">
                <a16:creationId xmlns:a16="http://schemas.microsoft.com/office/drawing/2014/main" id="{E7984C64-5B10-ED41-A131-5F0AA04EBF70}"/>
              </a:ext>
            </a:extLst>
          </p:cNvPr>
          <p:cNvSpPr txBox="1">
            <a:spLocks/>
          </p:cNvSpPr>
          <p:nvPr/>
        </p:nvSpPr>
        <p:spPr>
          <a:xfrm>
            <a:off x="312397" y="133091"/>
            <a:ext cx="11966688" cy="29359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GB" sz="4000" dirty="0"/>
              <a:t>Examples of GAN:</a:t>
            </a:r>
          </a:p>
        </p:txBody>
      </p:sp>
      <p:pic>
        <p:nvPicPr>
          <p:cNvPr id="10" name="Picture 9">
            <a:extLst>
              <a:ext uri="{FF2B5EF4-FFF2-40B4-BE49-F238E27FC236}">
                <a16:creationId xmlns:a16="http://schemas.microsoft.com/office/drawing/2014/main" id="{CCE065C6-883D-0149-A527-0D3C74CC5698}"/>
              </a:ext>
            </a:extLst>
          </p:cNvPr>
          <p:cNvPicPr>
            <a:picLocks noChangeAspect="1"/>
          </p:cNvPicPr>
          <p:nvPr/>
        </p:nvPicPr>
        <p:blipFill>
          <a:blip r:embed="rId7"/>
          <a:stretch>
            <a:fillRect/>
          </a:stretch>
        </p:blipFill>
        <p:spPr>
          <a:xfrm>
            <a:off x="7924901" y="458128"/>
            <a:ext cx="3854124" cy="2528846"/>
          </a:xfrm>
          <a:prstGeom prst="rect">
            <a:avLst/>
          </a:prstGeom>
        </p:spPr>
      </p:pic>
      <p:pic>
        <p:nvPicPr>
          <p:cNvPr id="12" name="Picture 11">
            <a:extLst>
              <a:ext uri="{FF2B5EF4-FFF2-40B4-BE49-F238E27FC236}">
                <a16:creationId xmlns:a16="http://schemas.microsoft.com/office/drawing/2014/main" id="{9A63326B-35ED-5B49-B21B-5821CD0322F2}"/>
              </a:ext>
            </a:extLst>
          </p:cNvPr>
          <p:cNvPicPr>
            <a:picLocks noChangeAspect="1"/>
          </p:cNvPicPr>
          <p:nvPr/>
        </p:nvPicPr>
        <p:blipFill>
          <a:blip r:embed="rId8"/>
          <a:stretch>
            <a:fillRect/>
          </a:stretch>
        </p:blipFill>
        <p:spPr>
          <a:xfrm>
            <a:off x="8390790" y="3028271"/>
            <a:ext cx="3234707" cy="3668825"/>
          </a:xfrm>
          <a:prstGeom prst="rect">
            <a:avLst/>
          </a:prstGeom>
        </p:spPr>
      </p:pic>
      <p:sp>
        <p:nvSpPr>
          <p:cNvPr id="13" name="Subtitle 2">
            <a:extLst>
              <a:ext uri="{FF2B5EF4-FFF2-40B4-BE49-F238E27FC236}">
                <a16:creationId xmlns:a16="http://schemas.microsoft.com/office/drawing/2014/main" id="{357CBD09-9EDC-0D4C-A591-4AF6912B183B}"/>
              </a:ext>
            </a:extLst>
          </p:cNvPr>
          <p:cNvSpPr txBox="1">
            <a:spLocks/>
          </p:cNvSpPr>
          <p:nvPr/>
        </p:nvSpPr>
        <p:spPr>
          <a:xfrm>
            <a:off x="174458" y="5597283"/>
            <a:ext cx="7851889" cy="1347366"/>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GB" sz="2000" dirty="0"/>
              <a:t>Google quick draw: </a:t>
            </a:r>
            <a:r>
              <a:rPr lang="en-GB" sz="2000" dirty="0">
                <a:hlinkClick r:id="rId9"/>
              </a:rPr>
              <a:t>https://quickdraw.withgoogle.com/?locale=en_US#</a:t>
            </a:r>
            <a:endParaRPr lang="en-GB" sz="2000" dirty="0"/>
          </a:p>
          <a:p>
            <a:pPr algn="l"/>
            <a:r>
              <a:rPr lang="en-GB" sz="2000" dirty="0"/>
              <a:t>Google faces: </a:t>
            </a:r>
            <a:r>
              <a:rPr lang="en-GB" sz="2000" dirty="0">
                <a:hlinkClick r:id="rId10"/>
              </a:rPr>
              <a:t>https://teachablemachine.withgoogle.com</a:t>
            </a:r>
            <a:endParaRPr lang="en-GB" sz="2000" dirty="0"/>
          </a:p>
        </p:txBody>
      </p:sp>
    </p:spTree>
    <p:extLst>
      <p:ext uri="{BB962C8B-B14F-4D97-AF65-F5344CB8AC3E}">
        <p14:creationId xmlns:p14="http://schemas.microsoft.com/office/powerpoint/2010/main" val="161364471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2">
            <a:extLst>
              <a:ext uri="{FF2B5EF4-FFF2-40B4-BE49-F238E27FC236}">
                <a16:creationId xmlns:a16="http://schemas.microsoft.com/office/drawing/2014/main" id="{DC56308F-B2F9-5E42-A1F3-05559E52B912}"/>
              </a:ext>
            </a:extLst>
          </p:cNvPr>
          <p:cNvSpPr txBox="1">
            <a:spLocks/>
          </p:cNvSpPr>
          <p:nvPr/>
        </p:nvSpPr>
        <p:spPr>
          <a:xfrm>
            <a:off x="4231255" y="2254958"/>
            <a:ext cx="11966688" cy="29359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5400" dirty="0"/>
              <a:t>Questions!</a:t>
            </a:r>
            <a:endParaRPr lang="en-GB" sz="5400" dirty="0"/>
          </a:p>
        </p:txBody>
      </p:sp>
    </p:spTree>
    <p:extLst>
      <p:ext uri="{BB962C8B-B14F-4D97-AF65-F5344CB8AC3E}">
        <p14:creationId xmlns:p14="http://schemas.microsoft.com/office/powerpoint/2010/main" val="22083192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2">
            <a:extLst>
              <a:ext uri="{FF2B5EF4-FFF2-40B4-BE49-F238E27FC236}">
                <a16:creationId xmlns:a16="http://schemas.microsoft.com/office/drawing/2014/main" id="{585BA966-138A-464E-B1FB-1F6E6564B9FA}"/>
              </a:ext>
            </a:extLst>
          </p:cNvPr>
          <p:cNvSpPr txBox="1">
            <a:spLocks/>
          </p:cNvSpPr>
          <p:nvPr/>
        </p:nvSpPr>
        <p:spPr>
          <a:xfrm>
            <a:off x="1209560" y="2324599"/>
            <a:ext cx="10369168" cy="29359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GB" sz="4000" dirty="0"/>
              <a:t>Training session #1: What is Machine Learning?</a:t>
            </a:r>
            <a:endParaRPr lang="ru-RU" sz="4000" dirty="0"/>
          </a:p>
        </p:txBody>
      </p:sp>
      <p:pic>
        <p:nvPicPr>
          <p:cNvPr id="6" name="Picture 5">
            <a:extLst>
              <a:ext uri="{FF2B5EF4-FFF2-40B4-BE49-F238E27FC236}">
                <a16:creationId xmlns:a16="http://schemas.microsoft.com/office/drawing/2014/main" id="{29FF66A7-4078-9048-8C21-D07891E765FF}"/>
              </a:ext>
            </a:extLst>
          </p:cNvPr>
          <p:cNvPicPr>
            <a:picLocks noChangeAspect="1"/>
          </p:cNvPicPr>
          <p:nvPr/>
        </p:nvPicPr>
        <p:blipFill>
          <a:blip r:embed="rId2"/>
          <a:stretch>
            <a:fillRect/>
          </a:stretch>
        </p:blipFill>
        <p:spPr>
          <a:xfrm>
            <a:off x="684609" y="0"/>
            <a:ext cx="10822781" cy="6858000"/>
          </a:xfrm>
          <a:prstGeom prst="rect">
            <a:avLst/>
          </a:prstGeom>
        </p:spPr>
      </p:pic>
    </p:spTree>
    <p:extLst>
      <p:ext uri="{BB962C8B-B14F-4D97-AF65-F5344CB8AC3E}">
        <p14:creationId xmlns:p14="http://schemas.microsoft.com/office/powerpoint/2010/main" val="73592217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2">
            <a:extLst>
              <a:ext uri="{FF2B5EF4-FFF2-40B4-BE49-F238E27FC236}">
                <a16:creationId xmlns:a16="http://schemas.microsoft.com/office/drawing/2014/main" id="{DC56308F-B2F9-5E42-A1F3-05559E52B912}"/>
              </a:ext>
            </a:extLst>
          </p:cNvPr>
          <p:cNvSpPr txBox="1">
            <a:spLocks/>
          </p:cNvSpPr>
          <p:nvPr/>
        </p:nvSpPr>
        <p:spPr>
          <a:xfrm>
            <a:off x="889341" y="684494"/>
            <a:ext cx="11966688" cy="29359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GB" sz="4000"/>
              <a:t>Anonymous feedback:</a:t>
            </a:r>
            <a:endParaRPr lang="ru-RU" sz="4000" dirty="0"/>
          </a:p>
          <a:p>
            <a:pPr algn="l"/>
            <a:endParaRPr lang="ru-RU" sz="4000" dirty="0"/>
          </a:p>
          <a:p>
            <a:pPr algn="l"/>
            <a:r>
              <a:rPr lang="en-US" sz="4000" dirty="0"/>
              <a:t>Link: </a:t>
            </a:r>
            <a:r>
              <a:rPr lang="en-GB" sz="4000" dirty="0"/>
              <a:t>https://</a:t>
            </a:r>
            <a:r>
              <a:rPr lang="en-GB" sz="4000" dirty="0" err="1"/>
              <a:t>forms.gle</a:t>
            </a:r>
            <a:r>
              <a:rPr lang="en-GB" sz="4000" dirty="0"/>
              <a:t>/83hW3NYzxD2LzpuF7</a:t>
            </a:r>
          </a:p>
          <a:p>
            <a:pPr algn="l"/>
            <a:endParaRPr lang="en-GB" sz="4000" dirty="0"/>
          </a:p>
          <a:p>
            <a:pPr algn="l"/>
            <a:endParaRPr lang="en-GB" sz="4000" dirty="0"/>
          </a:p>
          <a:p>
            <a:pPr algn="l"/>
            <a:endParaRPr lang="en-GB" sz="4000" dirty="0"/>
          </a:p>
        </p:txBody>
      </p:sp>
      <p:pic>
        <p:nvPicPr>
          <p:cNvPr id="3" name="Picture 2">
            <a:extLst>
              <a:ext uri="{FF2B5EF4-FFF2-40B4-BE49-F238E27FC236}">
                <a16:creationId xmlns:a16="http://schemas.microsoft.com/office/drawing/2014/main" id="{9349F3DD-F201-ED4E-8E6F-A49440A547A9}"/>
              </a:ext>
            </a:extLst>
          </p:cNvPr>
          <p:cNvPicPr>
            <a:picLocks noChangeAspect="1"/>
          </p:cNvPicPr>
          <p:nvPr/>
        </p:nvPicPr>
        <p:blipFill rotWithShape="1">
          <a:blip r:embed="rId3"/>
          <a:srcRect l="5224" b="6509"/>
          <a:stretch/>
        </p:blipFill>
        <p:spPr>
          <a:xfrm>
            <a:off x="4834335" y="3596113"/>
            <a:ext cx="2419350" cy="2410279"/>
          </a:xfrm>
          <a:prstGeom prst="rect">
            <a:avLst/>
          </a:prstGeom>
        </p:spPr>
      </p:pic>
      <p:sp>
        <p:nvSpPr>
          <p:cNvPr id="5" name="Subtitle 2">
            <a:extLst>
              <a:ext uri="{FF2B5EF4-FFF2-40B4-BE49-F238E27FC236}">
                <a16:creationId xmlns:a16="http://schemas.microsoft.com/office/drawing/2014/main" id="{367CDFEB-42BA-A543-B652-739233FEF743}"/>
              </a:ext>
            </a:extLst>
          </p:cNvPr>
          <p:cNvSpPr txBox="1">
            <a:spLocks/>
          </p:cNvSpPr>
          <p:nvPr/>
        </p:nvSpPr>
        <p:spPr>
          <a:xfrm>
            <a:off x="4590484" y="3237593"/>
            <a:ext cx="11966688" cy="29359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GB" sz="4000" dirty="0"/>
              <a:t>Or QR code:</a:t>
            </a:r>
          </a:p>
        </p:txBody>
      </p:sp>
    </p:spTree>
    <p:extLst>
      <p:ext uri="{BB962C8B-B14F-4D97-AF65-F5344CB8AC3E}">
        <p14:creationId xmlns:p14="http://schemas.microsoft.com/office/powerpoint/2010/main" val="30562424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2">
            <a:extLst>
              <a:ext uri="{FF2B5EF4-FFF2-40B4-BE49-F238E27FC236}">
                <a16:creationId xmlns:a16="http://schemas.microsoft.com/office/drawing/2014/main" id="{585BA966-138A-464E-B1FB-1F6E6564B9FA}"/>
              </a:ext>
            </a:extLst>
          </p:cNvPr>
          <p:cNvSpPr txBox="1">
            <a:spLocks/>
          </p:cNvSpPr>
          <p:nvPr/>
        </p:nvSpPr>
        <p:spPr>
          <a:xfrm>
            <a:off x="1209560" y="2324599"/>
            <a:ext cx="10369168" cy="29359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GB" sz="4000" dirty="0"/>
              <a:t>Training session #1: What is Machine Learning?</a:t>
            </a:r>
            <a:endParaRPr lang="ru-RU" sz="4000" dirty="0"/>
          </a:p>
        </p:txBody>
      </p:sp>
      <p:pic>
        <p:nvPicPr>
          <p:cNvPr id="3" name="Picture 2">
            <a:extLst>
              <a:ext uri="{FF2B5EF4-FFF2-40B4-BE49-F238E27FC236}">
                <a16:creationId xmlns:a16="http://schemas.microsoft.com/office/drawing/2014/main" id="{1E50EB33-2DE7-434E-B69D-ED9364100B85}"/>
              </a:ext>
            </a:extLst>
          </p:cNvPr>
          <p:cNvPicPr>
            <a:picLocks noChangeAspect="1"/>
          </p:cNvPicPr>
          <p:nvPr/>
        </p:nvPicPr>
        <p:blipFill>
          <a:blip r:embed="rId2"/>
          <a:stretch>
            <a:fillRect/>
          </a:stretch>
        </p:blipFill>
        <p:spPr>
          <a:xfrm>
            <a:off x="1076129" y="874059"/>
            <a:ext cx="10017695" cy="5098661"/>
          </a:xfrm>
          <a:prstGeom prst="rect">
            <a:avLst/>
          </a:prstGeom>
        </p:spPr>
      </p:pic>
    </p:spTree>
    <p:extLst>
      <p:ext uri="{BB962C8B-B14F-4D97-AF65-F5344CB8AC3E}">
        <p14:creationId xmlns:p14="http://schemas.microsoft.com/office/powerpoint/2010/main" val="38569545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2">
            <a:extLst>
              <a:ext uri="{FF2B5EF4-FFF2-40B4-BE49-F238E27FC236}">
                <a16:creationId xmlns:a16="http://schemas.microsoft.com/office/drawing/2014/main" id="{585BA966-138A-464E-B1FB-1F6E6564B9FA}"/>
              </a:ext>
            </a:extLst>
          </p:cNvPr>
          <p:cNvSpPr txBox="1">
            <a:spLocks/>
          </p:cNvSpPr>
          <p:nvPr/>
        </p:nvSpPr>
        <p:spPr>
          <a:xfrm>
            <a:off x="1976043" y="926105"/>
            <a:ext cx="10369168" cy="29359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GB" sz="4000" dirty="0"/>
              <a:t>Why do we want machines to learn?</a:t>
            </a:r>
            <a:endParaRPr lang="ru-RU" sz="4000" dirty="0"/>
          </a:p>
        </p:txBody>
      </p:sp>
      <p:pic>
        <p:nvPicPr>
          <p:cNvPr id="3" name="Picture 2">
            <a:extLst>
              <a:ext uri="{FF2B5EF4-FFF2-40B4-BE49-F238E27FC236}">
                <a16:creationId xmlns:a16="http://schemas.microsoft.com/office/drawing/2014/main" id="{E48DC58F-2AE2-4142-96F8-4FBDB12D0F64}"/>
              </a:ext>
            </a:extLst>
          </p:cNvPr>
          <p:cNvPicPr>
            <a:picLocks noChangeAspect="1"/>
          </p:cNvPicPr>
          <p:nvPr/>
        </p:nvPicPr>
        <p:blipFill>
          <a:blip r:embed="rId2"/>
          <a:stretch>
            <a:fillRect/>
          </a:stretch>
        </p:blipFill>
        <p:spPr>
          <a:xfrm>
            <a:off x="3419662" y="1472909"/>
            <a:ext cx="4930962" cy="5246137"/>
          </a:xfrm>
          <a:prstGeom prst="rect">
            <a:avLst/>
          </a:prstGeom>
        </p:spPr>
      </p:pic>
    </p:spTree>
    <p:extLst>
      <p:ext uri="{BB962C8B-B14F-4D97-AF65-F5344CB8AC3E}">
        <p14:creationId xmlns:p14="http://schemas.microsoft.com/office/powerpoint/2010/main" val="5318561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2">
            <a:extLst>
              <a:ext uri="{FF2B5EF4-FFF2-40B4-BE49-F238E27FC236}">
                <a16:creationId xmlns:a16="http://schemas.microsoft.com/office/drawing/2014/main" id="{585BA966-138A-464E-B1FB-1F6E6564B9FA}"/>
              </a:ext>
            </a:extLst>
          </p:cNvPr>
          <p:cNvSpPr txBox="1">
            <a:spLocks/>
          </p:cNvSpPr>
          <p:nvPr/>
        </p:nvSpPr>
        <p:spPr>
          <a:xfrm>
            <a:off x="811575" y="672069"/>
            <a:ext cx="11380425" cy="5607545"/>
          </a:xfrm>
          <a:prstGeom prst="rect">
            <a:avLst/>
          </a:prstGeom>
        </p:spPr>
        <p:txBody>
          <a:bodyPr vert="horz" lIns="91440" tIns="45720" rIns="91440" bIns="45720" rtlCol="0">
            <a:normAutofit fontScale="70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GB" sz="8000" b="1" dirty="0"/>
              <a:t>Simple Example: </a:t>
            </a:r>
          </a:p>
          <a:p>
            <a:pPr algn="l"/>
            <a:r>
              <a:rPr lang="en-GB" sz="4000" dirty="0"/>
              <a:t>Billy wants to buy a car. He went over dozens of ads and learned that:</a:t>
            </a:r>
          </a:p>
          <a:p>
            <a:pPr algn="l"/>
            <a:endParaRPr lang="en-GB" sz="4000" dirty="0"/>
          </a:p>
          <a:p>
            <a:pPr marL="571500" indent="-571500" algn="l">
              <a:buFont typeface="Arial" panose="020B0604020202020204" pitchFamily="34" charset="0"/>
              <a:buChar char="•"/>
            </a:pPr>
            <a:r>
              <a:rPr lang="en-GB" sz="4000" dirty="0"/>
              <a:t>New cars are around $20,000</a:t>
            </a:r>
          </a:p>
          <a:p>
            <a:pPr marL="571500" indent="-571500" algn="l">
              <a:buFont typeface="Arial" panose="020B0604020202020204" pitchFamily="34" charset="0"/>
              <a:buChar char="•"/>
            </a:pPr>
            <a:r>
              <a:rPr lang="en-GB" sz="4000" dirty="0"/>
              <a:t>Used year-old ones are $19,000</a:t>
            </a:r>
          </a:p>
          <a:p>
            <a:pPr marL="571500" indent="-571500" algn="l">
              <a:buFont typeface="Arial" panose="020B0604020202020204" pitchFamily="34" charset="0"/>
              <a:buChar char="•"/>
            </a:pPr>
            <a:r>
              <a:rPr lang="en-GB" sz="4000" dirty="0"/>
              <a:t>2-year old are $18,000 and so on</a:t>
            </a:r>
          </a:p>
          <a:p>
            <a:pPr algn="l"/>
            <a:endParaRPr lang="en-GB" sz="4000" dirty="0"/>
          </a:p>
          <a:p>
            <a:pPr algn="l"/>
            <a:r>
              <a:rPr lang="en-GB" sz="4000" dirty="0"/>
              <a:t>Billy, our brilliant analytic, starts seeing a pattern: so, the car price depends on its age and drops $1,000 every year. But won't get lower than $10,000.</a:t>
            </a:r>
          </a:p>
          <a:p>
            <a:pPr algn="l"/>
            <a:endParaRPr lang="en-GB" sz="4000" dirty="0"/>
          </a:p>
          <a:p>
            <a:pPr algn="l"/>
            <a:r>
              <a:rPr lang="en-GB" sz="5100" b="1" dirty="0"/>
              <a:t>=&gt; Regression!</a:t>
            </a:r>
            <a:endParaRPr lang="ru-RU" sz="5100" b="1" dirty="0"/>
          </a:p>
        </p:txBody>
      </p:sp>
    </p:spTree>
    <p:extLst>
      <p:ext uri="{BB962C8B-B14F-4D97-AF65-F5344CB8AC3E}">
        <p14:creationId xmlns:p14="http://schemas.microsoft.com/office/powerpoint/2010/main" val="27278264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2">
            <a:extLst>
              <a:ext uri="{FF2B5EF4-FFF2-40B4-BE49-F238E27FC236}">
                <a16:creationId xmlns:a16="http://schemas.microsoft.com/office/drawing/2014/main" id="{585BA966-138A-464E-B1FB-1F6E6564B9FA}"/>
              </a:ext>
            </a:extLst>
          </p:cNvPr>
          <p:cNvSpPr txBox="1">
            <a:spLocks/>
          </p:cNvSpPr>
          <p:nvPr/>
        </p:nvSpPr>
        <p:spPr>
          <a:xfrm>
            <a:off x="900953" y="363071"/>
            <a:ext cx="10677775" cy="59167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GB" sz="6100" b="1" dirty="0"/>
              <a:t>Problem</a:t>
            </a:r>
            <a:r>
              <a:rPr lang="en-GB" sz="6500" b="1" dirty="0"/>
              <a:t>:</a:t>
            </a:r>
          </a:p>
          <a:p>
            <a:pPr algn="l"/>
            <a:r>
              <a:rPr lang="en-GB" sz="3000" dirty="0"/>
              <a:t>Cars have different manufacturing dates, dozens of options, technical condition, seasonal demand spikes, and god only knows how many more hidden factors. </a:t>
            </a:r>
          </a:p>
          <a:p>
            <a:pPr algn="l"/>
            <a:endParaRPr lang="en-GB" sz="3000" dirty="0"/>
          </a:p>
          <a:p>
            <a:pPr algn="l"/>
            <a:r>
              <a:rPr lang="en-GB" sz="3000" dirty="0"/>
              <a:t>An average Billy can't keep all that data in his head while calculating the price. Me too.</a:t>
            </a:r>
          </a:p>
          <a:p>
            <a:pPr algn="l"/>
            <a:endParaRPr lang="en-GB" sz="4000" dirty="0"/>
          </a:p>
          <a:p>
            <a:pPr algn="l"/>
            <a:r>
              <a:rPr lang="en-GB" sz="3600" b="1" dirty="0"/>
              <a:t>People are lazy =&gt; force machine to find patterns =&gt; birth of machine learning</a:t>
            </a:r>
            <a:endParaRPr lang="ru-RU" sz="3600" b="1" dirty="0"/>
          </a:p>
        </p:txBody>
      </p:sp>
    </p:spTree>
    <p:extLst>
      <p:ext uri="{BB962C8B-B14F-4D97-AF65-F5344CB8AC3E}">
        <p14:creationId xmlns:p14="http://schemas.microsoft.com/office/powerpoint/2010/main" val="145095194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4487</TotalTime>
  <Words>1720</Words>
  <Application>Microsoft Macintosh PowerPoint</Application>
  <PresentationFormat>Widescreen</PresentationFormat>
  <Paragraphs>183</Paragraphs>
  <Slides>50</Slides>
  <Notes>2</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50</vt:i4>
      </vt:variant>
    </vt:vector>
  </HeadingPairs>
  <TitlesOfParts>
    <vt:vector size="54" baseType="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Пользователь Microsoft Office</dc:creator>
  <cp:lastModifiedBy>Пользователь Microsoft Office</cp:lastModifiedBy>
  <cp:revision>59</cp:revision>
  <dcterms:created xsi:type="dcterms:W3CDTF">2019-09-06T05:35:33Z</dcterms:created>
  <dcterms:modified xsi:type="dcterms:W3CDTF">2019-09-09T08:25:04Z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name="NXPowerLiteLastOptimized" pid="2">
    <vt:lpwstr>6784264</vt:lpwstr>
  </property>
  <property fmtid="{D5CDD505-2E9C-101B-9397-08002B2CF9AE}" name="NXPowerLiteSettings" pid="3">
    <vt:lpwstr>C7000400038000</vt:lpwstr>
  </property>
  <property fmtid="{D5CDD505-2E9C-101B-9397-08002B2CF9AE}" name="NXPowerLiteVersion" pid="4">
    <vt:lpwstr>S8.2.2</vt:lpwstr>
  </property>
</Properties>
</file>